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293" r:id="rId5"/>
    <p:sldId id="258" r:id="rId6"/>
    <p:sldId id="295" r:id="rId7"/>
    <p:sldId id="294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96" r:id="rId16"/>
    <p:sldId id="269" r:id="rId17"/>
    <p:sldId id="270" r:id="rId18"/>
    <p:sldId id="28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8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0" r:id="rId38"/>
    <p:sldId id="291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83BC-1E07-48AC-AE5A-86DD8D6306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FB601-6BF8-4C4A-97BF-7AD75EE9AD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C682A-9A95-4B3A-AF08-24F96AFDFC6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BDFB51B-13B5-4597-A9E5-7624D04E7D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F37C03-9FA5-4FCA-ADED-5FCB539BCB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CE2CBC8-C97A-4346-AA60-15206C69A5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7790C3-D016-4D9C-B977-0D0C21D055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D6D6CED-D981-4A50-866B-0732367C3B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AC27A-7357-4571-8E2E-1E3785CFE0F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FB71E-4C9F-4E70-997D-431C3195382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21356-DB69-4B1B-B1C0-F9B1062DD3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CC80E-6081-4BF0-8E08-7FC27829B1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4000-5303-498C-9FDB-EBD258C2B0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7C54D-DC70-4ECA-A58C-D91E671C7B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F6377-9369-4DD5-9B8A-DA0B66B20A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E1343-D5BB-4CA3-8E5C-C9963E901CD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E983FB-5B82-4DBA-A3C4-9E294AE2694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biota.org/ostman/nchip.ht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1;&#1077;&#1082;&#1094;&#1080;&#1080;&#1042;&#1060;&#1080;&#1053;&#1058;\NewCollection\&#1042;&#1074;&#1077;&#1076;&#1077;&#1085;&#1080;&#1077;1-2\movie.m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2" Type="http://schemas.openxmlformats.org/officeDocument/2006/relationships/video" Target="file:///F:\&#1051;&#1077;&#1082;&#1094;&#1080;&#1080;&#1042;&#1060;&#1080;&#1053;&#1058;\NewCollection\&#1042;&#1074;&#1077;&#1076;&#1077;&#1085;&#1080;&#1077;1-2\Movie_0001.avi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wmf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wmf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7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524000"/>
          </a:xfrm>
        </p:spPr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Вычислительные нанотехнологии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524000"/>
          </a:xfrm>
        </p:spPr>
        <p:txBody>
          <a:bodyPr/>
          <a:lstStyle/>
          <a:p>
            <a:r>
              <a:rPr lang="ru-RU"/>
              <a:t>Профессор А.М.Попов</a:t>
            </a:r>
          </a:p>
          <a:p>
            <a:r>
              <a:rPr lang="ru-RU"/>
              <a:t>Факультет ВМК МГУ</a:t>
            </a:r>
          </a:p>
        </p:txBody>
      </p:sp>
      <p:pic>
        <p:nvPicPr>
          <p:cNvPr id="5124" name="Picture 4" descr="In675P652_vb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395538" cy="239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chemeClr val="accent2"/>
                </a:solidFill>
              </a:rPr>
              <a:t>Задачи нанотехнологий.</a:t>
            </a:r>
            <a:br>
              <a:rPr lang="ru-RU" sz="2400">
                <a:solidFill>
                  <a:schemeClr val="accent2"/>
                </a:solidFill>
              </a:rPr>
            </a:br>
            <a:r>
              <a:rPr lang="ru-RU" sz="2400">
                <a:solidFill>
                  <a:schemeClr val="accent2"/>
                </a:solidFill>
              </a:rPr>
              <a:t>Квантовые точки. Гетерогенные структуры полупроводников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3925888" y="1905000"/>
            <a:ext cx="2135187" cy="1758950"/>
          </a:xfrm>
          <a:noFill/>
          <a:ln/>
        </p:spPr>
      </p:pic>
      <p:pic>
        <p:nvPicPr>
          <p:cNvPr id="13316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315200" y="1752600"/>
            <a:ext cx="1571625" cy="1550988"/>
          </a:xfrm>
          <a:noFill/>
          <a:ln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876800"/>
            <a:ext cx="7588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3500438"/>
            <a:ext cx="174148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092950" y="1474788"/>
            <a:ext cx="1655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Уровни энергии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6019800" y="2033588"/>
            <a:ext cx="10001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Ширина запрещенной зоны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7092950" y="2565400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632450" y="4745038"/>
            <a:ext cx="1460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Запрещенная зона</a:t>
            </a: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>
            <a:off x="6588125" y="515778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3962400" y="40386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Радиус экситона Бора</a:t>
            </a:r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4419600"/>
            <a:ext cx="1271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V="1">
            <a:off x="4495800" y="1676400"/>
            <a:ext cx="914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6150" y="260350"/>
            <a:ext cx="18478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0" y="1812925"/>
            <a:ext cx="38862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высокоэкономичный квантовый лазер</a:t>
            </a:r>
          </a:p>
          <a:p>
            <a:r>
              <a:rPr lang="ru-RU" sz="1600">
                <a:latin typeface="Times New Roman" pitchFamily="18" charset="0"/>
              </a:rPr>
              <a:t>диоды</a:t>
            </a:r>
            <a:r>
              <a:rPr lang="en-US" sz="1600">
                <a:latin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</a:rPr>
              <a:t>излучающие свет</a:t>
            </a:r>
          </a:p>
          <a:p>
            <a:r>
              <a:rPr lang="ru-RU" sz="1600">
                <a:latin typeface="Times New Roman" pitchFamily="18" charset="0"/>
              </a:rPr>
              <a:t>ячейки солнечных батарей</a:t>
            </a:r>
          </a:p>
          <a:p>
            <a:r>
              <a:rPr lang="ru-RU" sz="1600">
                <a:latin typeface="Times New Roman" pitchFamily="18" charset="0"/>
              </a:rPr>
              <a:t>одноэлектронные транзисторы</a:t>
            </a:r>
          </a:p>
          <a:p>
            <a:r>
              <a:rPr lang="en-US" sz="1600">
                <a:latin typeface="Times New Roman" pitchFamily="18" charset="0"/>
              </a:rPr>
              <a:t> </a:t>
            </a:r>
            <a:endParaRPr lang="ru-RU" sz="1600">
              <a:latin typeface="Times New Roman" pitchFamily="18" charset="0"/>
            </a:endParaRPr>
          </a:p>
          <a:p>
            <a:r>
              <a:rPr lang="ru-RU" sz="1600">
                <a:latin typeface="Times New Roman" pitchFamily="18" charset="0"/>
              </a:rPr>
              <a:t>Области</a:t>
            </a:r>
          </a:p>
          <a:p>
            <a:r>
              <a:rPr lang="ru-RU" sz="1600">
                <a:latin typeface="Times New Roman" pitchFamily="18" charset="0"/>
              </a:rPr>
              <a:t>электроскопии,</a:t>
            </a:r>
          </a:p>
          <a:p>
            <a:r>
              <a:rPr lang="ru-RU" sz="1600">
                <a:latin typeface="Times New Roman" pitchFamily="18" charset="0"/>
              </a:rPr>
              <a:t>передачи информации,</a:t>
            </a:r>
          </a:p>
          <a:p>
            <a:r>
              <a:rPr lang="ru-RU" sz="1600">
                <a:latin typeface="Times New Roman" pitchFamily="18" charset="0"/>
              </a:rPr>
              <a:t>оптоэлектроники</a:t>
            </a:r>
          </a:p>
          <a:p>
            <a:endParaRPr lang="ru-RU" sz="1600">
              <a:latin typeface="Times New Roman" pitchFamily="18" charset="0"/>
            </a:endParaRPr>
          </a:p>
          <a:p>
            <a:r>
              <a:rPr lang="ru-RU" sz="1600">
                <a:latin typeface="Times New Roman" pitchFamily="18" charset="0"/>
              </a:rPr>
              <a:t>Для квантовых точек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</a:rPr>
              <a:t>размер запрещенной зоны контролируется подгонкой размера</a:t>
            </a:r>
            <a:r>
              <a:rPr lang="ru-RU" sz="1600">
                <a:latin typeface="Times New Roman" pitchFamily="18" charset="0"/>
              </a:rPr>
              <a:t> квантовой точки Частота излучения точки зависит от запрещенной зоны.  Можно контролировать выходную длину волны точки с экстремальной точностью. 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</a:rPr>
              <a:t>Технология – настройка точки, спецификация цвета на необходимое применение.</a:t>
            </a:r>
          </a:p>
          <a:p>
            <a:r>
              <a:rPr lang="en-US" sz="1600">
                <a:solidFill>
                  <a:srgbClr val="FF0000"/>
                </a:solidFill>
                <a:latin typeface="Times New Roman" pitchFamily="18" charset="0"/>
              </a:rPr>
              <a:t>  </a:t>
            </a:r>
            <a:endParaRPr lang="ru-RU" sz="16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329" name="Rectangle 17"/>
          <p:cNvSpPr>
            <a:spLocks noChangeArrowheads="1"/>
          </p:cNvSpPr>
          <p:nvPr/>
        </p:nvSpPr>
        <p:spPr bwMode="auto">
          <a:xfrm>
            <a:off x="3962400" y="5943600"/>
            <a:ext cx="2362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Квантовое удержание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5410200" y="5867400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9800" y="3048000"/>
            <a:ext cx="1219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228600" y="1066800"/>
            <a:ext cx="2743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chemeClr val="accent2"/>
                </a:solidFill>
              </a:rPr>
              <a:t>Ж.И.Алферов, 200</a:t>
            </a:r>
            <a:r>
              <a:rPr lang="en-US" b="1">
                <a:solidFill>
                  <a:schemeClr val="accent2"/>
                </a:solidFill>
              </a:rPr>
              <a:t>0</a:t>
            </a:r>
            <a:r>
              <a:rPr lang="ru-RU" b="1">
                <a:solidFill>
                  <a:schemeClr val="accent2"/>
                </a:solidFill>
              </a:rPr>
              <a:t>г. Нобелевская премия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>
                <a:solidFill>
                  <a:schemeClr val="accent2"/>
                </a:solidFill>
              </a:rPr>
              <a:t>Задачи нанотехнологий.</a:t>
            </a:r>
            <a:br>
              <a:rPr lang="ru-RU" sz="4000">
                <a:solidFill>
                  <a:schemeClr val="accent2"/>
                </a:solidFill>
              </a:rPr>
            </a:br>
            <a:r>
              <a:rPr lang="ru-RU" sz="4000">
                <a:solidFill>
                  <a:schemeClr val="accent2"/>
                </a:solidFill>
              </a:rPr>
              <a:t>Молекулярная электроника.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CMOS, </a:t>
            </a:r>
            <a:r>
              <a:rPr lang="ru-RU"/>
              <a:t>метал, диэлектрик, полупроводник              углеродные нанотрубки, нанопровода</a:t>
            </a:r>
            <a:endParaRPr lang="en-US"/>
          </a:p>
          <a:p>
            <a:pPr>
              <a:lnSpc>
                <a:spcPct val="90000"/>
              </a:lnSpc>
            </a:pPr>
            <a:r>
              <a:rPr lang="ru-RU"/>
              <a:t>Построение переключателей на молекулярном уровне.</a:t>
            </a:r>
          </a:p>
          <a:p>
            <a:pPr>
              <a:lnSpc>
                <a:spcPct val="90000"/>
              </a:lnSpc>
            </a:pPr>
            <a:r>
              <a:rPr lang="ru-RU"/>
              <a:t>Сверхплотная память</a:t>
            </a:r>
            <a:r>
              <a:rPr lang="en-US"/>
              <a:t> </a:t>
            </a:r>
            <a:endParaRPr lang="ru-RU"/>
          </a:p>
          <a:p>
            <a:pPr>
              <a:lnSpc>
                <a:spcPct val="90000"/>
              </a:lnSpc>
            </a:pPr>
            <a:r>
              <a:rPr lang="ru-RU"/>
              <a:t>Молекулярный компьютер</a:t>
            </a:r>
          </a:p>
          <a:p>
            <a:pPr>
              <a:lnSpc>
                <a:spcPct val="90000"/>
              </a:lnSpc>
            </a:pPr>
            <a:r>
              <a:rPr lang="ru-RU"/>
              <a:t>Молекулярный ассемблер. Самосборка.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114800"/>
            <a:ext cx="1752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596188" y="4038600"/>
            <a:ext cx="1082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X 100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4267200" y="2286000"/>
            <a:ext cx="431800" cy="71438"/>
          </a:xfrm>
          <a:prstGeom prst="rightArrow">
            <a:avLst>
              <a:gd name="adj1" fmla="val 50000"/>
              <a:gd name="adj2" fmla="val 1511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chemeClr val="accent2"/>
                </a:solidFill>
              </a:rPr>
              <a:t>Создание микросхем для суперкомпьютеров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r>
              <a:rPr lang="ru-RU" sz="2000"/>
              <a:t>Полимерные материалы</a:t>
            </a:r>
          </a:p>
          <a:p>
            <a:r>
              <a:rPr lang="ru-RU" sz="2000"/>
              <a:t>Фоторезист. </a:t>
            </a:r>
          </a:p>
          <a:p>
            <a:r>
              <a:rPr lang="ru-RU" sz="2000"/>
              <a:t>Нанолитография. </a:t>
            </a:r>
          </a:p>
          <a:p>
            <a:r>
              <a:rPr lang="ru-RU" sz="2000"/>
              <a:t>Между образами – 3</a:t>
            </a:r>
            <a:r>
              <a:rPr lang="en-US" sz="2000"/>
              <a:t>2</a:t>
            </a:r>
            <a:r>
              <a:rPr lang="ru-RU" sz="2000"/>
              <a:t> </a:t>
            </a:r>
            <a:r>
              <a:rPr lang="en-US" sz="2000"/>
              <a:t>nm 2007Intel; AMD+IBM</a:t>
            </a:r>
          </a:p>
          <a:p>
            <a:r>
              <a:rPr lang="en-US" sz="2000"/>
              <a:t>16nm 2013-2018</a:t>
            </a:r>
          </a:p>
          <a:p>
            <a:r>
              <a:rPr lang="en-US" sz="2000">
                <a:solidFill>
                  <a:srgbClr val="FF0000"/>
                </a:solidFill>
              </a:rPr>
              <a:t>11nm</a:t>
            </a:r>
            <a:r>
              <a:rPr lang="en-US" sz="2000"/>
              <a:t> </a:t>
            </a:r>
            <a:r>
              <a:rPr lang="ru-RU" sz="2000"/>
              <a:t>использование нанотрубок, проводов – наноэлектроника 2015-2022</a:t>
            </a:r>
          </a:p>
          <a:p>
            <a:r>
              <a:rPr lang="en-US" sz="2000"/>
              <a:t>BG/P (</a:t>
            </a:r>
            <a:r>
              <a:rPr lang="ru-RU" sz="2000"/>
              <a:t>ВМК) </a:t>
            </a:r>
            <a:r>
              <a:rPr lang="en-US" sz="2000"/>
              <a:t>90nm</a:t>
            </a:r>
            <a:endParaRPr lang="ru-RU" sz="2000"/>
          </a:p>
        </p:txBody>
      </p:sp>
      <p:pic>
        <p:nvPicPr>
          <p:cNvPr id="15364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740650" y="765175"/>
            <a:ext cx="973138" cy="674688"/>
          </a:xfrm>
          <a:noFill/>
          <a:ln/>
        </p:spPr>
      </p:pic>
      <p:pic>
        <p:nvPicPr>
          <p:cNvPr id="15365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348038" y="5011738"/>
            <a:ext cx="2640012" cy="1846262"/>
          </a:xfrm>
          <a:noFill/>
          <a:ln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537075"/>
            <a:ext cx="22971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1752600"/>
            <a:ext cx="428466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067175" y="2492375"/>
            <a:ext cx="7921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Мин размер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140200" y="1962150"/>
            <a:ext cx="86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микрон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716463" y="2781300"/>
            <a:ext cx="3603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chemeClr val="accent2"/>
                </a:solidFill>
              </a:rPr>
              <a:t>Масштабируемость площади ячейки </a:t>
            </a:r>
            <a:r>
              <a:rPr lang="en-US" sz="4000" b="1">
                <a:solidFill>
                  <a:schemeClr val="accent2"/>
                </a:solidFill>
              </a:rPr>
              <a:t>INTEL</a:t>
            </a:r>
            <a:endParaRPr lang="ru-RU" sz="4000" b="1">
              <a:solidFill>
                <a:schemeClr val="accent2"/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2339975" y="2060575"/>
          <a:ext cx="5472113" cy="4176713"/>
        </p:xfrm>
        <a:graphic>
          <a:graphicData uri="http://schemas.openxmlformats.org/presentationml/2006/ole">
            <p:oleObj spid="_x0000_s16387" name="Точечный рисунок" r:id="rId3" imgW="8466667" imgH="6695238" progId="Paint.Picture">
              <p:embed/>
            </p:oleObj>
          </a:graphicData>
        </a:graphic>
      </p:graphicFrame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63713" y="1936750"/>
            <a:ext cx="647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100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958975" y="313848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10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103438" y="4241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</a:rPr>
              <a:t>1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835150" y="5394325"/>
            <a:ext cx="688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0.1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63575" y="1962150"/>
            <a:ext cx="14414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Площадь</a:t>
            </a:r>
          </a:p>
          <a:p>
            <a:r>
              <a:rPr lang="ru-RU" sz="1600">
                <a:latin typeface="Times New Roman" pitchFamily="18" charset="0"/>
              </a:rPr>
              <a:t>ячейки, мкм</a:t>
            </a:r>
            <a:r>
              <a:rPr lang="en-US" sz="1600">
                <a:latin typeface="Times New Roman" pitchFamily="18" charset="0"/>
              </a:rPr>
              <a:t>^2</a:t>
            </a:r>
            <a:endParaRPr lang="ru-RU" sz="1600">
              <a:latin typeface="Times New Roman" pitchFamily="18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9388" y="2636838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0.346 мкм</a:t>
            </a:r>
            <a:r>
              <a:rPr lang="en-US" sz="2000" b="1">
                <a:latin typeface="Times New Roman" pitchFamily="18" charset="0"/>
              </a:rPr>
              <a:t>^2</a:t>
            </a:r>
            <a:endParaRPr lang="ru-RU" sz="2000" b="1">
              <a:latin typeface="Times New Roman" pitchFamily="18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07950" y="3141663"/>
            <a:ext cx="1943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45nm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 поколение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79388" y="4076700"/>
            <a:ext cx="174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Uv 193nm</a:t>
            </a:r>
            <a:endParaRPr lang="ru-RU" sz="2400">
              <a:latin typeface="Times New Roman" pitchFamily="18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0" y="4578350"/>
            <a:ext cx="2195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latin typeface="Times New Roman" pitchFamily="18" charset="0"/>
              </a:rPr>
              <a:t>153 Mbit</a:t>
            </a:r>
            <a:r>
              <a:rPr lang="ru-RU" sz="2000" b="1">
                <a:latin typeface="Times New Roman" pitchFamily="18" charset="0"/>
              </a:rPr>
              <a:t> плотность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0" y="5300663"/>
            <a:ext cx="1835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Times New Roman" pitchFamily="18" charset="0"/>
              </a:rPr>
              <a:t>119 mm^2</a:t>
            </a:r>
            <a:r>
              <a:rPr lang="ru-RU" sz="2000" b="1">
                <a:latin typeface="Times New Roman" pitchFamily="18" charset="0"/>
              </a:rPr>
              <a:t> размер чипа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447675" y="6345238"/>
            <a:ext cx="455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&gt;1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миллиарда транзисторов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solidFill>
                  <a:schemeClr val="accent2"/>
                </a:solidFill>
              </a:rPr>
              <a:t>Биомедицина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r>
              <a:rPr lang="ru-RU" sz="2800"/>
              <a:t>Протеины. Гомологичность.</a:t>
            </a:r>
          </a:p>
          <a:p>
            <a:r>
              <a:rPr lang="ru-RU" sz="2800"/>
              <a:t>Дизайн лекарств</a:t>
            </a:r>
          </a:p>
          <a:p>
            <a:r>
              <a:rPr lang="ru-RU" sz="2800"/>
              <a:t>Сенсоры. Биочипы</a:t>
            </a:r>
          </a:p>
        </p:txBody>
      </p:sp>
      <p:pic>
        <p:nvPicPr>
          <p:cNvPr id="17412" name="Picture 4" descr="nchip3vx">
            <a:hlinkClick r:id="rId2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70500" y="1600200"/>
            <a:ext cx="2797175" cy="2179638"/>
          </a:xfrm>
          <a:ln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056188" y="4745038"/>
            <a:ext cx="39798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>
                <a:solidFill>
                  <a:srgbClr val="FF0000"/>
                </a:solidFill>
                <a:latin typeface="Times New Roman" pitchFamily="18" charset="0"/>
              </a:rPr>
              <a:t>Биочип.</a:t>
            </a:r>
            <a:r>
              <a:rPr lang="ru-RU" sz="2000">
                <a:latin typeface="Times New Roman" pitchFamily="18" charset="0"/>
              </a:rPr>
              <a:t> Нейронное протезирование. Биологические вычисления. Отрезок протеина как динамический контакт проводящего узла вставленного в кремний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835150" y="4876800"/>
            <a:ext cx="2860675" cy="1981200"/>
          </a:xfrm>
          <a:noFill/>
          <a:ln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84213" y="4149725"/>
            <a:ext cx="417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Молекулы – нанороботы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V="1">
            <a:off x="5638800" y="41148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3048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/>
          </p:nvPr>
        </p:nvSpPr>
        <p:spPr>
          <a:noFill/>
          <a:ln/>
        </p:spPr>
        <p:txBody>
          <a:bodyPr/>
          <a:lstStyle/>
          <a:p>
            <a:r>
              <a:rPr lang="en-US" sz="2000" b="1">
                <a:solidFill>
                  <a:srgbClr val="66FFCC"/>
                </a:solidFill>
              </a:rPr>
              <a:t>Biomolecules in Microfluidic Devices</a:t>
            </a:r>
            <a:endParaRPr lang="ru-RU" sz="2000" b="1">
              <a:solidFill>
                <a:srgbClr val="66FFCC"/>
              </a:solidFill>
            </a:endParaRPr>
          </a:p>
          <a:p>
            <a:r>
              <a:rPr lang="ru-RU" sz="2000" b="1">
                <a:solidFill>
                  <a:srgbClr val="66FFCC"/>
                </a:solidFill>
              </a:rPr>
              <a:t>Биомолекуы в микрофлюид устройствах</a:t>
            </a:r>
          </a:p>
          <a:p>
            <a:r>
              <a:rPr lang="ru-RU" sz="2000" b="1">
                <a:solidFill>
                  <a:srgbClr val="66FFCC"/>
                </a:solidFill>
              </a:rPr>
              <a:t>   Университет Висконсина в  Мэдиссоне.</a:t>
            </a:r>
            <a:endParaRPr lang="en-US" sz="2000" b="1">
              <a:solidFill>
                <a:srgbClr val="66FF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Нанохимия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solidFill>
                  <a:schemeClr val="accent2"/>
                </a:solidFill>
              </a:rPr>
              <a:t>Наночастицы – новые реактивные свойства</a:t>
            </a:r>
          </a:p>
          <a:p>
            <a:r>
              <a:rPr lang="ru-RU">
                <a:solidFill>
                  <a:schemeClr val="accent2"/>
                </a:solidFill>
              </a:rPr>
              <a:t>Управление химическими реакциями</a:t>
            </a:r>
          </a:p>
          <a:p>
            <a:r>
              <a:rPr lang="ru-RU">
                <a:solidFill>
                  <a:schemeClr val="accent2"/>
                </a:solidFill>
              </a:rPr>
              <a:t>Фазовые переходы при заданных температурах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chemeClr val="accent2"/>
                </a:solidFill>
              </a:rPr>
              <a:t>Вычислительные нанотехнологии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>
                <a:solidFill>
                  <a:srgbClr val="FF0000"/>
                </a:solidFill>
              </a:rPr>
              <a:t>Вычисления, моделирование – часть технологического процесса. Количественное предсказание и возможность управления свойствами молекулярной системы.</a:t>
            </a:r>
          </a:p>
          <a:p>
            <a:pPr>
              <a:lnSpc>
                <a:spcPct val="80000"/>
              </a:lnSpc>
            </a:pPr>
            <a:r>
              <a:rPr lang="ru-RU" sz="2000" b="1">
                <a:solidFill>
                  <a:schemeClr val="accent2"/>
                </a:solidFill>
              </a:rPr>
              <a:t>Квантовый уровень</a:t>
            </a:r>
            <a:r>
              <a:rPr lang="ru-RU" sz="2000"/>
              <a:t>. Модели из первых </a:t>
            </a:r>
            <a:r>
              <a:rPr lang="en-US" sz="2000"/>
              <a:t> </a:t>
            </a:r>
            <a:r>
              <a:rPr lang="ru-RU" sz="2000"/>
              <a:t>принципов</a:t>
            </a:r>
          </a:p>
          <a:p>
            <a:pPr>
              <a:lnSpc>
                <a:spcPct val="80000"/>
              </a:lnSpc>
            </a:pPr>
            <a:r>
              <a:rPr lang="ru-RU" sz="2000"/>
              <a:t>Масштабы </a:t>
            </a:r>
            <a:r>
              <a:rPr lang="en-US" sz="2000"/>
              <a:t>L~                        m; T~                                              c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ru-RU" sz="2000" b="1">
                <a:solidFill>
                  <a:schemeClr val="accent2"/>
                </a:solidFill>
              </a:rPr>
              <a:t>Молекулярная динамика со связями</a:t>
            </a:r>
            <a:r>
              <a:rPr lang="en-US" sz="2000"/>
              <a:t>; </a:t>
            </a:r>
            <a:r>
              <a:rPr lang="ru-RU" sz="2000"/>
              <a:t>Монте Карло.</a:t>
            </a:r>
          </a:p>
          <a:p>
            <a:pPr>
              <a:lnSpc>
                <a:spcPct val="80000"/>
              </a:lnSpc>
            </a:pPr>
            <a:r>
              <a:rPr lang="en-US" sz="2000"/>
              <a:t>L~                         m; T~                                                               c</a:t>
            </a:r>
          </a:p>
          <a:p>
            <a:pPr>
              <a:lnSpc>
                <a:spcPct val="80000"/>
              </a:lnSpc>
            </a:pPr>
            <a:r>
              <a:rPr lang="ru-RU" sz="2000" b="1">
                <a:solidFill>
                  <a:schemeClr val="accent2"/>
                </a:solidFill>
              </a:rPr>
              <a:t>Модели сплошной среды</a:t>
            </a:r>
            <a:r>
              <a:rPr lang="en-US" sz="2000"/>
              <a:t>; </a:t>
            </a:r>
            <a:r>
              <a:rPr lang="ru-RU" sz="2000"/>
              <a:t>ОДУ</a:t>
            </a:r>
            <a:r>
              <a:rPr lang="en-US" sz="2000"/>
              <a:t>; </a:t>
            </a:r>
            <a:r>
              <a:rPr lang="ru-RU" sz="2000"/>
              <a:t>УЧП</a:t>
            </a:r>
          </a:p>
          <a:p>
            <a:pPr>
              <a:lnSpc>
                <a:spcPct val="80000"/>
              </a:lnSpc>
            </a:pPr>
            <a:r>
              <a:rPr lang="en-US" sz="2000"/>
              <a:t>L~m; T~c</a:t>
            </a:r>
          </a:p>
          <a:p>
            <a:pPr>
              <a:lnSpc>
                <a:spcPct val="80000"/>
              </a:lnSpc>
            </a:pPr>
            <a:r>
              <a:rPr lang="ru-RU" sz="2000" b="1">
                <a:solidFill>
                  <a:schemeClr val="accent2"/>
                </a:solidFill>
              </a:rPr>
              <a:t>Мульти-масштабные модели</a:t>
            </a:r>
            <a:r>
              <a:rPr lang="ru-RU" sz="2000"/>
              <a:t>. Согласование моделей на разных масштабах.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343400"/>
            <a:ext cx="13684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505200"/>
            <a:ext cx="12954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505200"/>
            <a:ext cx="11430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4343400"/>
            <a:ext cx="14001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350520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6477000" y="3657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419600"/>
            <a:ext cx="13684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5334000" y="4572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FF0000"/>
                </a:solidFill>
              </a:rPr>
              <a:t>I. </a:t>
            </a:r>
            <a:r>
              <a:rPr lang="ru-RU" sz="3600" b="1">
                <a:solidFill>
                  <a:srgbClr val="FF0000"/>
                </a:solidFill>
              </a:rPr>
              <a:t>Квантовый уровень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38400"/>
            <a:ext cx="4191000" cy="838200"/>
          </a:xfrm>
          <a:noFill/>
          <a:ln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429000"/>
            <a:ext cx="449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800600"/>
            <a:ext cx="27432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1905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5400" y="36576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860425" y="1295400"/>
            <a:ext cx="5311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Уравнение Шредингера для расчета плотности электронов, определяющей силы, действующие на ядра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28600" y="4227513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R – </a:t>
            </a:r>
            <a:r>
              <a:rPr lang="ru-RU"/>
              <a:t>положения ядер</a:t>
            </a:r>
            <a:r>
              <a:rPr lang="en-US"/>
              <a:t>; r- </a:t>
            </a:r>
            <a:r>
              <a:rPr lang="ru-RU"/>
              <a:t>положения электронов</a:t>
            </a:r>
          </a:p>
        </p:txBody>
      </p:sp>
      <p:pic>
        <p:nvPicPr>
          <p:cNvPr id="38923" name="Picture 11"/>
          <p:cNvPicPr>
            <a:picLocks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457200" y="5867400"/>
            <a:ext cx="1057275" cy="315913"/>
          </a:xfrm>
          <a:noFill/>
          <a:ln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1584325" y="5827713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/>
              <a:t>-плотность вероятности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65125" y="3160713"/>
            <a:ext cx="488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E-</a:t>
            </a:r>
            <a:r>
              <a:rPr lang="ru-RU"/>
              <a:t>собственное значение оператора энергии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rgbClr val="FF0000"/>
                </a:solidFill>
              </a:rPr>
              <a:t>Квантовый уровень</a:t>
            </a:r>
            <a:r>
              <a:rPr lang="ru-RU" sz="3200">
                <a:solidFill>
                  <a:schemeClr val="accent2"/>
                </a:solidFill>
              </a:rPr>
              <a:t>. </a:t>
            </a:r>
            <a:br>
              <a:rPr lang="ru-RU" sz="3200">
                <a:solidFill>
                  <a:schemeClr val="accent2"/>
                </a:solidFill>
              </a:rPr>
            </a:br>
            <a:r>
              <a:rPr lang="ru-RU" sz="2800">
                <a:solidFill>
                  <a:schemeClr val="accent2"/>
                </a:solidFill>
              </a:rPr>
              <a:t>Вычислительные модели </a:t>
            </a:r>
            <a:r>
              <a:rPr lang="en-US" sz="2800">
                <a:solidFill>
                  <a:schemeClr val="accent2"/>
                </a:solidFill>
              </a:rPr>
              <a:t>“</a:t>
            </a:r>
            <a:r>
              <a:rPr lang="ru-RU" sz="2800">
                <a:solidFill>
                  <a:schemeClr val="accent2"/>
                </a:solidFill>
              </a:rPr>
              <a:t>из первых принципов</a:t>
            </a:r>
            <a:r>
              <a:rPr lang="en-US" sz="2800">
                <a:solidFill>
                  <a:schemeClr val="accent2"/>
                </a:solidFill>
              </a:rPr>
              <a:t>”</a:t>
            </a:r>
            <a:r>
              <a:rPr lang="ru-RU" sz="2800">
                <a:solidFill>
                  <a:schemeClr val="accent2"/>
                </a:solidFill>
              </a:rPr>
              <a:t> для наносистем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sz="1800"/>
              <a:t>Молекулярная динамика из первых принципов </a:t>
            </a:r>
            <a:r>
              <a:rPr lang="en-US" sz="1800"/>
              <a:t>FPMD</a:t>
            </a:r>
            <a:r>
              <a:rPr lang="ru-RU" sz="1800"/>
              <a:t>– метод моделирования наносистем. Нет подгоночных параметров. </a:t>
            </a:r>
            <a:r>
              <a:rPr lang="ru-RU" sz="1800" b="1">
                <a:solidFill>
                  <a:srgbClr val="FF0000"/>
                </a:solidFill>
              </a:rPr>
              <a:t>Проблема многих тел. </a:t>
            </a:r>
          </a:p>
          <a:p>
            <a:pPr>
              <a:lnSpc>
                <a:spcPct val="80000"/>
              </a:lnSpc>
            </a:pPr>
            <a:endParaRPr lang="ru-RU" sz="18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endParaRPr lang="ru-RU" sz="1800"/>
          </a:p>
          <a:p>
            <a:pPr>
              <a:lnSpc>
                <a:spcPct val="80000"/>
              </a:lnSpc>
            </a:pPr>
            <a:r>
              <a:rPr lang="ru-RU" sz="1800"/>
              <a:t>Вычислительная проблема. Наномасштаб -  мезомасштаб (атом – спл.среда)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/>
              <a:t>Куб полиэтилена - размером 100</a:t>
            </a:r>
            <a:r>
              <a:rPr lang="en-US" sz="1800"/>
              <a:t>nm – 64 10^6 </a:t>
            </a:r>
            <a:r>
              <a:rPr lang="ru-RU" sz="1800"/>
              <a:t>атомов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/>
              <a:t>Куб железа - в 1</a:t>
            </a:r>
            <a:r>
              <a:rPr lang="en-US" sz="1800"/>
              <a:t>nm – 16000 </a:t>
            </a:r>
            <a:r>
              <a:rPr lang="ru-RU" sz="1800"/>
              <a:t>атомов</a:t>
            </a:r>
          </a:p>
          <a:p>
            <a:pPr>
              <a:lnSpc>
                <a:spcPct val="80000"/>
              </a:lnSpc>
            </a:pPr>
            <a:r>
              <a:rPr lang="ru-RU" sz="1800"/>
              <a:t> Квантовомеханическое описание электронов и классическое описание движения атомных ядер</a:t>
            </a:r>
          </a:p>
          <a:p>
            <a:pPr>
              <a:lnSpc>
                <a:spcPct val="80000"/>
              </a:lnSpc>
            </a:pPr>
            <a:r>
              <a:rPr lang="ru-RU" sz="1800"/>
              <a:t>Подход требует использования суперкомпьютеров и эффективных параллельных вычислений для описания больших молекулярных систем </a:t>
            </a:r>
            <a:r>
              <a:rPr lang="en-US" sz="1800"/>
              <a:t>~</a:t>
            </a:r>
            <a:r>
              <a:rPr lang="ru-RU" sz="1800"/>
              <a:t> 25000 атомов.</a:t>
            </a:r>
          </a:p>
          <a:p>
            <a:pPr>
              <a:lnSpc>
                <a:spcPct val="80000"/>
              </a:lnSpc>
            </a:pPr>
            <a:r>
              <a:rPr lang="ru-RU" sz="1800"/>
              <a:t>Масштабируемость </a:t>
            </a:r>
            <a:r>
              <a:rPr lang="en-US" sz="1800"/>
              <a:t>FPMD </a:t>
            </a:r>
            <a:r>
              <a:rPr lang="ru-RU" sz="1800"/>
              <a:t>кодов.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143000" y="2286000"/>
          <a:ext cx="3733800" cy="1066800"/>
        </p:xfrm>
        <a:graphic>
          <a:graphicData uri="http://schemas.openxmlformats.org/presentationml/2006/ole">
            <p:oleObj spid="_x0000_s20484" name="Image" r:id="rId3" imgW="8711111" imgH="4533333" progId="Photoshop.Image.7">
              <p:embed/>
            </p:oleObj>
          </a:graphicData>
        </a:graphic>
      </p:graphicFrame>
      <p:sp>
        <p:nvSpPr>
          <p:cNvPr id="20485" name="Line 5"/>
          <p:cNvSpPr>
            <a:spLocks noChangeShapeType="1"/>
          </p:cNvSpPr>
          <p:nvPr/>
        </p:nvSpPr>
        <p:spPr bwMode="auto">
          <a:xfrm flipH="1">
            <a:off x="4343400" y="31242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546725" y="2819400"/>
            <a:ext cx="77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ядра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H="1">
            <a:off x="3810000" y="2590800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181600" y="2286000"/>
            <a:ext cx="176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электроны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010400" y="2286000"/>
            <a:ext cx="1295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Только кулоновские взаимодействия</a:t>
            </a:r>
            <a:endParaRPr lang="en-US" sz="16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1. Введение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b="1">
                <a:solidFill>
                  <a:srgbClr val="FF0000"/>
                </a:solidFill>
              </a:rPr>
              <a:t>Нанотехнологии</a:t>
            </a:r>
            <a:r>
              <a:rPr lang="ru-RU" sz="2800">
                <a:solidFill>
                  <a:schemeClr val="accent2"/>
                </a:solidFill>
              </a:rPr>
              <a:t> – способ создания гетерогенных композитных материалов и устройств на молекулярном уровне обладающих желательными свойствами.</a:t>
            </a:r>
            <a:endParaRPr lang="en-US" sz="280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ru-RU" sz="2800">
              <a:solidFill>
                <a:schemeClr val="accent2"/>
              </a:solidFill>
            </a:endParaRPr>
          </a:p>
          <a:p>
            <a:r>
              <a:rPr lang="ru-RU" sz="2400" b="1">
                <a:solidFill>
                  <a:srgbClr val="FF0000"/>
                </a:solidFill>
              </a:rPr>
              <a:t>Вычислительные нанотехнологии</a:t>
            </a:r>
            <a:r>
              <a:rPr lang="ru-RU" sz="2400">
                <a:solidFill>
                  <a:schemeClr val="accent2"/>
                </a:solidFill>
              </a:rPr>
              <a:t> – модели, вычислительные методы и программы для решения математических задач нанотехнологий – часть технологического процесса.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>
                <a:solidFill>
                  <a:schemeClr val="accent2"/>
                </a:solidFill>
              </a:rPr>
              <a:t>Вычисления </a:t>
            </a:r>
            <a:r>
              <a:rPr lang="en-US" sz="2400">
                <a:solidFill>
                  <a:srgbClr val="FF0000"/>
                </a:solidFill>
              </a:rPr>
              <a:t>“</a:t>
            </a:r>
            <a:r>
              <a:rPr lang="ru-RU" sz="2400">
                <a:solidFill>
                  <a:srgbClr val="FF0000"/>
                </a:solidFill>
              </a:rPr>
              <a:t>из первых принципов</a:t>
            </a:r>
            <a:r>
              <a:rPr lang="en-US" sz="2400">
                <a:solidFill>
                  <a:srgbClr val="FF0000"/>
                </a:solidFill>
              </a:rPr>
              <a:t>”</a:t>
            </a:r>
            <a:r>
              <a:rPr lang="ru-RU" sz="2400">
                <a:solidFill>
                  <a:schemeClr val="accent2"/>
                </a:solidFill>
              </a:rPr>
              <a:t> и нанотехнологии</a:t>
            </a:r>
            <a:r>
              <a:rPr lang="en-US" sz="2400">
                <a:solidFill>
                  <a:schemeClr val="accent2"/>
                </a:solidFill>
              </a:rPr>
              <a:t>:</a:t>
            </a:r>
            <a:r>
              <a:rPr lang="ru-RU" sz="2400">
                <a:solidFill>
                  <a:schemeClr val="accent2"/>
                </a:solidFill>
              </a:rPr>
              <a:t> понимание и предсказание новых свойств наноструктуированных материалов. Некоторые примеры.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1800"/>
              <a:t>Моделирование механических и электронных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/>
              <a:t> свойств наноструктур под действием деформаций.</a:t>
            </a:r>
            <a:r>
              <a:rPr lang="ru-RU" sz="16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600"/>
              <a:t>Переход метал – полупроводник –метал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/>
              <a:t>Рост нанотрубок. </a:t>
            </a:r>
            <a:r>
              <a:rPr lang="ru-RU" sz="1800" b="1">
                <a:solidFill>
                  <a:srgbClr val="FF0000"/>
                </a:solidFill>
              </a:rPr>
              <a:t>Наноморфология.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/>
              <a:t>Электронные свойства сильно зависят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/>
              <a:t>от геометрии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/>
              <a:t>       Как контроллировать форму нанотрубок в течении их роста</a:t>
            </a:r>
            <a:br>
              <a:rPr lang="ru-RU" sz="1400"/>
            </a:br>
            <a:r>
              <a:rPr lang="ru-RU" sz="1400"/>
              <a:t>Одностеночные нанотрубки, многостеночные,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/>
              <a:t>       различного радиуса, винтовости,..</a:t>
            </a:r>
          </a:p>
          <a:p>
            <a:pPr>
              <a:lnSpc>
                <a:spcPct val="90000"/>
              </a:lnSpc>
            </a:pPr>
            <a:r>
              <a:rPr lang="ru-RU" sz="1800" b="1">
                <a:solidFill>
                  <a:srgbClr val="FF0000"/>
                </a:solidFill>
              </a:rPr>
              <a:t>Молекулярная электроника</a:t>
            </a:r>
            <a:r>
              <a:rPr lang="ru-RU" sz="1800"/>
              <a:t>. Молекулярные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/>
              <a:t>переключатели.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/>
              <a:t>  Дизайн из первых принципов производственного процесса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400"/>
              <a:t>создания и контроля формы самоорганизации терабитных нано-магнитов в разбавленных магнитных полупроводниках.</a:t>
            </a:r>
            <a:endParaRPr lang="ru-RU" sz="1800"/>
          </a:p>
          <a:p>
            <a:pPr>
              <a:lnSpc>
                <a:spcPct val="90000"/>
              </a:lnSpc>
            </a:pPr>
            <a:r>
              <a:rPr lang="ru-RU" sz="1800"/>
              <a:t>Предсказания наноструктуированного </a:t>
            </a:r>
            <a:r>
              <a:rPr lang="ru-RU" sz="1800" b="1">
                <a:solidFill>
                  <a:srgbClr val="FF0000"/>
                </a:solidFill>
              </a:rPr>
              <a:t>кремния </a:t>
            </a:r>
            <a:r>
              <a:rPr lang="ru-RU" sz="1800"/>
              <a:t>с запрещенной зоной с прямыми переходами в видимом диапазоне</a:t>
            </a:r>
          </a:p>
          <a:p>
            <a:pPr>
              <a:lnSpc>
                <a:spcPct val="90000"/>
              </a:lnSpc>
            </a:pPr>
            <a:r>
              <a:rPr lang="ru-RU" sz="1800" b="1">
                <a:solidFill>
                  <a:srgbClr val="FF0000"/>
                </a:solidFill>
              </a:rPr>
              <a:t>Биомедицина.</a:t>
            </a:r>
            <a:r>
              <a:rPr lang="ru-RU" sz="1800"/>
              <a:t> Протеины. Дизайн лекарств. Биосенсоры.</a:t>
            </a:r>
            <a:endParaRPr lang="en-US" sz="180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17526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038600"/>
            <a:ext cx="190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447800"/>
          </a:xfrm>
        </p:spPr>
        <p:txBody>
          <a:bodyPr/>
          <a:lstStyle/>
          <a:p>
            <a:r>
              <a:rPr lang="ru-RU" sz="2400">
                <a:solidFill>
                  <a:schemeClr val="accent2"/>
                </a:solidFill>
              </a:rPr>
              <a:t/>
            </a:r>
            <a:br>
              <a:rPr lang="ru-RU" sz="2400">
                <a:solidFill>
                  <a:schemeClr val="accent2"/>
                </a:solidFill>
              </a:rPr>
            </a:br>
            <a:r>
              <a:rPr lang="ru-RU" sz="2400" b="1">
                <a:solidFill>
                  <a:srgbClr val="FF3300"/>
                </a:solidFill>
              </a:rPr>
              <a:t>Почему параллельные вычисления принципиально важны</a:t>
            </a:r>
            <a:r>
              <a:rPr lang="en-US" sz="2400" b="1">
                <a:solidFill>
                  <a:srgbClr val="FF3300"/>
                </a:solidFill>
              </a:rPr>
              <a:t>?</a:t>
            </a:r>
            <a:r>
              <a:rPr lang="ru-RU" sz="2400" b="1">
                <a:solidFill>
                  <a:srgbClr val="FF3300"/>
                </a:solidFill>
              </a:rPr>
              <a:t/>
            </a:r>
            <a:br>
              <a:rPr lang="ru-RU" sz="2400" b="1">
                <a:solidFill>
                  <a:srgbClr val="FF3300"/>
                </a:solidFill>
              </a:rPr>
            </a:br>
            <a:r>
              <a:rPr lang="ru-RU" sz="2000">
                <a:solidFill>
                  <a:schemeClr val="accent2"/>
                </a:solidFill>
              </a:rPr>
              <a:t>Пример моделирования молекулярного переключателя. Смена положения атомов водорода в полости молекулы нафталоцианина не меняет геометрию молекулы. </a:t>
            </a:r>
            <a:r>
              <a:rPr lang="ru-RU" sz="2000">
                <a:solidFill>
                  <a:srgbClr val="FF3300"/>
                </a:solidFill>
              </a:rPr>
              <a:t>Расчет на </a:t>
            </a:r>
            <a:r>
              <a:rPr lang="en-US" sz="2000">
                <a:solidFill>
                  <a:srgbClr val="FF3300"/>
                </a:solidFill>
              </a:rPr>
              <a:t>Blue Gene/P</a:t>
            </a:r>
            <a:r>
              <a:rPr lang="ru-RU" sz="2000">
                <a:solidFill>
                  <a:srgbClr val="FF3300"/>
                </a:solidFill>
              </a:rPr>
              <a:t> (МГУ)</a:t>
            </a:r>
            <a:r>
              <a:rPr lang="en-US" sz="2000">
                <a:solidFill>
                  <a:schemeClr val="accent2"/>
                </a:solidFill>
              </a:rPr>
              <a:t/>
            </a:r>
            <a:br>
              <a:rPr lang="en-US" sz="2000">
                <a:solidFill>
                  <a:schemeClr val="accent2"/>
                </a:solidFill>
              </a:rPr>
            </a:br>
            <a:endParaRPr lang="ru-RU" sz="2000">
              <a:solidFill>
                <a:schemeClr val="accent2"/>
              </a:solidFill>
            </a:endParaRPr>
          </a:p>
        </p:txBody>
      </p:sp>
      <p:pic>
        <p:nvPicPr>
          <p:cNvPr id="22531" name="movie.mpg">
            <a:hlinkClick r:id="" action="ppaction://ole?verb=0"/>
            <a:hlinkHover r:id="" action="ppaction://ole?verb=0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116013" y="2093913"/>
            <a:ext cx="4103687" cy="4143375"/>
          </a:xfrm>
          <a:ln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638800" y="3657600"/>
            <a:ext cx="3276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  </a:t>
            </a:r>
            <a:r>
              <a:rPr lang="ru-RU" sz="2400">
                <a:latin typeface="Times New Roman" pitchFamily="18" charset="0"/>
              </a:rPr>
              <a:t>Время вычислений</a:t>
            </a:r>
            <a:endParaRPr lang="en-US" sz="2400">
              <a:latin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</a:rPr>
              <a:t>512 </a:t>
            </a:r>
            <a:r>
              <a:rPr lang="ru-RU" sz="2400">
                <a:latin typeface="Times New Roman" pitchFamily="18" charset="0"/>
              </a:rPr>
              <a:t>процессоров </a:t>
            </a:r>
            <a:r>
              <a:rPr lang="en-US" sz="2400">
                <a:latin typeface="Times New Roman" pitchFamily="18" charset="0"/>
              </a:rPr>
              <a:t>BG/P – 20 </a:t>
            </a:r>
            <a:r>
              <a:rPr lang="ru-RU" sz="2400">
                <a:latin typeface="Times New Roman" pitchFamily="18" charset="0"/>
              </a:rPr>
              <a:t>часов</a:t>
            </a:r>
          </a:p>
          <a:p>
            <a:endParaRPr lang="ru-RU" sz="2400">
              <a:latin typeface="Times New Roman" pitchFamily="18" charset="0"/>
            </a:endParaRPr>
          </a:p>
          <a:p>
            <a:r>
              <a:rPr lang="ru-RU" sz="2400" b="1">
                <a:solidFill>
                  <a:srgbClr val="FF3300"/>
                </a:solidFill>
                <a:latin typeface="Times New Roman" pitchFamily="18" charset="0"/>
              </a:rPr>
              <a:t>Однопроцессорный компьютер – 1 год!!</a:t>
            </a:r>
            <a:r>
              <a:rPr lang="en-US" sz="2400" b="1">
                <a:solidFill>
                  <a:srgbClr val="FF3300"/>
                </a:solidFill>
                <a:latin typeface="Times New Roman" pitchFamily="18" charset="0"/>
              </a:rPr>
              <a:t> </a:t>
            </a:r>
            <a:endParaRPr lang="ru-RU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638800" y="1905000"/>
            <a:ext cx="3048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>
                <a:solidFill>
                  <a:srgbClr val="FF3300"/>
                </a:solidFill>
                <a:latin typeface="Times New Roman" pitchFamily="18" charset="0"/>
              </a:rPr>
              <a:t>Пример небольшой системы молекулярного переключателя</a:t>
            </a:r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:</a:t>
            </a:r>
            <a:r>
              <a:rPr lang="ru-RU">
                <a:solidFill>
                  <a:schemeClr val="accent2"/>
                </a:solidFill>
                <a:latin typeface="Times New Roman" pitchFamily="18" charset="0"/>
              </a:rPr>
              <a:t> 82 атома, 129 орбиталей, 540000 пл. волн для каждой в. функции, шаг = 0.1 </a:t>
            </a:r>
            <a:r>
              <a:rPr lang="en-US">
                <a:solidFill>
                  <a:schemeClr val="accent2"/>
                </a:solidFill>
                <a:latin typeface="Times New Roman" pitchFamily="18" charset="0"/>
              </a:rPr>
              <a:t>fs</a:t>
            </a:r>
            <a:r>
              <a:rPr lang="ru-RU">
                <a:solidFill>
                  <a:schemeClr val="accent2"/>
                </a:solidFill>
                <a:latin typeface="Times New Roman" pitchFamily="18" charset="0"/>
              </a:rPr>
              <a:t>, сетка 320х320х192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58750" y="2152650"/>
            <a:ext cx="8842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>
                <a:solidFill>
                  <a:srgbClr val="660033"/>
                </a:solidFill>
                <a:latin typeface="Times New Roman" pitchFamily="18" charset="0"/>
              </a:rPr>
              <a:t>Углерод </a:t>
            </a:r>
            <a:r>
              <a:rPr lang="en-US" sz="1400">
                <a:solidFill>
                  <a:srgbClr val="660033"/>
                </a:solidFill>
                <a:latin typeface="Times New Roman" pitchFamily="18" charset="0"/>
              </a:rPr>
              <a:t>C</a:t>
            </a:r>
            <a:endParaRPr lang="ru-RU" sz="140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50825" y="3067050"/>
            <a:ext cx="576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9900"/>
                </a:solidFill>
                <a:latin typeface="Times New Roman" pitchFamily="18" charset="0"/>
              </a:rPr>
              <a:t>Азот </a:t>
            </a:r>
            <a:r>
              <a:rPr lang="en-US" sz="1400" b="1">
                <a:solidFill>
                  <a:srgbClr val="FF9900"/>
                </a:solidFill>
                <a:latin typeface="Times New Roman" pitchFamily="18" charset="0"/>
              </a:rPr>
              <a:t>N</a:t>
            </a:r>
            <a:endParaRPr lang="ru-RU" sz="1400" b="1">
              <a:solidFill>
                <a:srgbClr val="FF9900"/>
              </a:solidFill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07950" y="3716338"/>
            <a:ext cx="9350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>
                <a:solidFill>
                  <a:srgbClr val="FF0000"/>
                </a:solidFill>
                <a:latin typeface="Times New Roman" pitchFamily="18" charset="0"/>
              </a:rPr>
              <a:t>Водород </a:t>
            </a:r>
            <a:r>
              <a:rPr lang="en-US" sz="1400">
                <a:solidFill>
                  <a:srgbClr val="FF0000"/>
                </a:solidFill>
                <a:latin typeface="Times New Roman" pitchFamily="18" charset="0"/>
              </a:rPr>
              <a:t>H</a:t>
            </a:r>
            <a:endParaRPr lang="ru-RU" sz="1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971550" y="2565400"/>
            <a:ext cx="194468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827088" y="3357563"/>
            <a:ext cx="18002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971550" y="3860800"/>
            <a:ext cx="21605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5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1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>
                <a:solidFill>
                  <a:schemeClr val="accent2"/>
                </a:solidFill>
              </a:rPr>
              <a:t>Для создания инновационных диэлектриков в суперкомпьютерах IBM  и Intel, применяют гафний, кислород и кремний. Новая технология  2008 года. </a:t>
            </a:r>
            <a:br>
              <a:rPr lang="ru-RU" sz="2000" b="1">
                <a:solidFill>
                  <a:schemeClr val="accent2"/>
                </a:solidFill>
              </a:rPr>
            </a:br>
            <a:r>
              <a:rPr lang="ru-RU" sz="2000" b="1">
                <a:solidFill>
                  <a:schemeClr val="accent2"/>
                </a:solidFill>
              </a:rPr>
              <a:t>Для моделирования состава диэлектрика использовался суперкомпьютер Blue Gene/L с 4096 процессорами компании</a:t>
            </a:r>
            <a:r>
              <a:rPr lang="en-US" sz="2000" b="1">
                <a:solidFill>
                  <a:schemeClr val="accent2"/>
                </a:solidFill>
              </a:rPr>
              <a:t/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ru-RU" sz="2000" b="1">
                <a:solidFill>
                  <a:schemeClr val="accent2"/>
                </a:solidFill>
              </a:rPr>
              <a:t>IBM, в Цюрихе.</a:t>
            </a:r>
            <a:r>
              <a:rPr lang="ru-RU" sz="4000"/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43138"/>
            <a:ext cx="8229600" cy="3883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/>
              <a:t>Метод исследования  - “ab initio molecular dynamics”.</a:t>
            </a:r>
            <a:endParaRPr lang="en-US" sz="2400"/>
          </a:p>
          <a:p>
            <a:pPr>
              <a:lnSpc>
                <a:spcPct val="80000"/>
              </a:lnSpc>
            </a:pPr>
            <a:r>
              <a:rPr lang="ru-RU" sz="2400"/>
              <a:t> Модели включают до 600 атомов и 5000 электронов.</a:t>
            </a:r>
            <a:endParaRPr lang="en-US" sz="2400"/>
          </a:p>
          <a:p>
            <a:pPr>
              <a:lnSpc>
                <a:spcPct val="80000"/>
              </a:lnSpc>
            </a:pPr>
            <a:r>
              <a:rPr lang="ru-RU" sz="2400"/>
              <a:t>  Всего исследовалось 50 комбинаций силикатов гафния.</a:t>
            </a:r>
            <a:endParaRPr lang="en-US" sz="2400"/>
          </a:p>
          <a:p>
            <a:pPr>
              <a:lnSpc>
                <a:spcPct val="80000"/>
              </a:lnSpc>
            </a:pPr>
            <a:r>
              <a:rPr lang="ru-RU" sz="2400"/>
              <a:t> На изучение одной комбинации </a:t>
            </a:r>
            <a:r>
              <a:rPr lang="ru-RU" sz="2400" b="1">
                <a:solidFill>
                  <a:srgbClr val="FF0000"/>
                </a:solidFill>
              </a:rPr>
              <a:t>суперкомпьютеру</a:t>
            </a:r>
            <a:r>
              <a:rPr lang="ru-RU" sz="2400"/>
              <a:t> </a:t>
            </a:r>
            <a:r>
              <a:rPr lang="ru-RU" sz="2400" b="1">
                <a:solidFill>
                  <a:srgbClr val="FF0000"/>
                </a:solidFill>
              </a:rPr>
              <a:t>требуется 5 дней</a:t>
            </a:r>
            <a:r>
              <a:rPr lang="ru-RU" sz="2400"/>
              <a:t>. Полное исследование заняло 5 х 50 = 250 дней. </a:t>
            </a:r>
            <a:r>
              <a:rPr lang="ru-RU" sz="2400" b="1">
                <a:solidFill>
                  <a:srgbClr val="FF0000"/>
                </a:solidFill>
              </a:rPr>
              <a:t>На мощном ноутбуке такой эксперимент длился бы около 700 лет. </a:t>
            </a:r>
            <a:br>
              <a:rPr lang="ru-RU" sz="2400" b="1">
                <a:solidFill>
                  <a:srgbClr val="FF0000"/>
                </a:solidFill>
              </a:rPr>
            </a:br>
            <a:r>
              <a:rPr lang="ru-RU" sz="2400"/>
              <a:t/>
            </a:r>
            <a:br>
              <a:rPr lang="ru-RU" sz="2400"/>
            </a:br>
            <a:r>
              <a:rPr lang="ru-RU" sz="2400"/>
              <a:t> </a:t>
            </a:r>
            <a:r>
              <a:rPr lang="ru-RU" sz="2400" b="1">
                <a:solidFill>
                  <a:srgbClr val="FF0000"/>
                </a:solidFill>
              </a:rPr>
              <a:t>Алессандро Куриони</a:t>
            </a:r>
            <a:r>
              <a:rPr lang="ru-RU" sz="2400"/>
              <a:t> (</a:t>
            </a:r>
            <a:r>
              <a:rPr lang="en-US" sz="2400"/>
              <a:t>IBM</a:t>
            </a:r>
            <a:r>
              <a:rPr lang="ru-RU" sz="2400"/>
              <a:t>, Цюрих)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>
                <a:solidFill>
                  <a:schemeClr val="accent2"/>
                </a:solidFill>
              </a:rPr>
              <a:t>Алгоритмы </a:t>
            </a:r>
            <a:r>
              <a:rPr lang="en-US" sz="3600">
                <a:solidFill>
                  <a:schemeClr val="accent2"/>
                </a:solidFill>
              </a:rPr>
              <a:t>FPMD</a:t>
            </a:r>
            <a:endParaRPr lang="ru-RU" sz="3600">
              <a:solidFill>
                <a:schemeClr val="accent2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31188" cy="4525963"/>
          </a:xfrm>
        </p:spPr>
        <p:txBody>
          <a:bodyPr/>
          <a:lstStyle/>
          <a:p>
            <a:r>
              <a:rPr lang="ru-RU" sz="2000"/>
              <a:t>Классическая МД для ядер</a:t>
            </a:r>
            <a:endParaRPr lang="en-US" sz="2000"/>
          </a:p>
          <a:p>
            <a:endParaRPr lang="ru-RU" sz="2000"/>
          </a:p>
          <a:p>
            <a:endParaRPr lang="en-US" sz="2400"/>
          </a:p>
          <a:p>
            <a:endParaRPr lang="ru-RU" sz="2000"/>
          </a:p>
          <a:p>
            <a:r>
              <a:rPr lang="ru-RU" sz="2000"/>
              <a:t>Расчет электронной структуры. Уравнение Шредингера для основного состояния</a:t>
            </a:r>
            <a:endParaRPr lang="en-US" sz="2000"/>
          </a:p>
          <a:p>
            <a:endParaRPr lang="en-US" sz="2000"/>
          </a:p>
          <a:p>
            <a:endParaRPr lang="ru-RU" sz="2000"/>
          </a:p>
        </p:txBody>
      </p:sp>
      <p:pic>
        <p:nvPicPr>
          <p:cNvPr id="24580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90800" y="2162175"/>
            <a:ext cx="4033838" cy="971550"/>
          </a:xfrm>
          <a:noFill/>
          <a:ln/>
        </p:spPr>
      </p:pic>
      <p:pic>
        <p:nvPicPr>
          <p:cNvPr id="24581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2590800" y="5013325"/>
            <a:ext cx="3835400" cy="603250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>
                <a:solidFill>
                  <a:schemeClr val="accent2"/>
                </a:solidFill>
              </a:rPr>
              <a:t>Уравнения </a:t>
            </a:r>
            <a:r>
              <a:rPr lang="en-US" sz="3200">
                <a:solidFill>
                  <a:schemeClr val="accent2"/>
                </a:solidFill>
              </a:rPr>
              <a:t>CPMD</a:t>
            </a:r>
            <a:r>
              <a:rPr lang="ru-RU" sz="3200">
                <a:solidFill>
                  <a:schemeClr val="accent2"/>
                </a:solidFill>
              </a:rPr>
              <a:t>. Вычисления на </a:t>
            </a:r>
            <a:r>
              <a:rPr lang="en-US" sz="3200">
                <a:solidFill>
                  <a:schemeClr val="accent2"/>
                </a:solidFill>
              </a:rPr>
              <a:t>BG/P </a:t>
            </a:r>
            <a:r>
              <a:rPr lang="ru-RU" sz="3200">
                <a:solidFill>
                  <a:schemeClr val="accent2"/>
                </a:solidFill>
              </a:rPr>
              <a:t>в МГУ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209800"/>
            <a:ext cx="3810000" cy="704850"/>
          </a:xfrm>
          <a:noFill/>
          <a:ln/>
        </p:spPr>
      </p:pic>
      <p:pic>
        <p:nvPicPr>
          <p:cNvPr id="25604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3429000"/>
            <a:ext cx="4392613" cy="863600"/>
          </a:xfrm>
          <a:noFill/>
          <a:ln/>
        </p:spPr>
      </p:pic>
      <p:pic>
        <p:nvPicPr>
          <p:cNvPr id="25605" name="Picture 5"/>
          <p:cNvPicPr>
            <a:picLocks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183188" y="3124200"/>
            <a:ext cx="3960812" cy="3106738"/>
          </a:xfrm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6084888" y="2708275"/>
            <a:ext cx="865187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076825" y="2205038"/>
            <a:ext cx="115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ядра</a:t>
            </a:r>
          </a:p>
        </p:txBody>
      </p:sp>
      <p:pic>
        <p:nvPicPr>
          <p:cNvPr id="25608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611188" y="4724400"/>
            <a:ext cx="2705100" cy="1171575"/>
          </a:xfrm>
          <a:noFill/>
          <a:ln/>
        </p:spPr>
      </p:pic>
      <p:sp>
        <p:nvSpPr>
          <p:cNvPr id="25609" name="Line 9"/>
          <p:cNvSpPr>
            <a:spLocks noChangeShapeType="1"/>
          </p:cNvSpPr>
          <p:nvPr/>
        </p:nvSpPr>
        <p:spPr bwMode="auto">
          <a:xfrm flipV="1">
            <a:off x="4419600" y="4343400"/>
            <a:ext cx="22098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057400" y="42672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latin typeface="Times New Roman" pitchFamily="18" charset="0"/>
              </a:rPr>
              <a:t>HOMO </a:t>
            </a:r>
            <a:r>
              <a:rPr lang="ru-RU" sz="2400">
                <a:latin typeface="Times New Roman" pitchFamily="18" charset="0"/>
              </a:rPr>
              <a:t>орбиталь</a:t>
            </a:r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6324600"/>
            <a:ext cx="3810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Стратегии параллельных вычислений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3048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365625"/>
            <a:ext cx="39624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5791200" y="1676400"/>
          <a:ext cx="2514600" cy="4689475"/>
        </p:xfrm>
        <a:graphic>
          <a:graphicData uri="http://schemas.openxmlformats.org/presentationml/2006/ole">
            <p:oleObj spid="_x0000_s26629" name="Drawing" r:id="rId5" imgW="748800" imgH="1400400" progId="FLW3Drawing">
              <p:embed/>
            </p:oleObj>
          </a:graphicData>
        </a:graphic>
      </p:graphicFrame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3352800"/>
            <a:ext cx="2209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219200"/>
            <a:ext cx="6953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600200" y="1752600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2286000"/>
            <a:ext cx="3444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3429000" y="2590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33600" y="1828800"/>
            <a:ext cx="1524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2286000" y="1905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689725" y="762000"/>
            <a:ext cx="2301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Коммуникации в </a:t>
            </a:r>
            <a:r>
              <a:rPr lang="en-US" sz="2400">
                <a:latin typeface="Times New Roman" pitchFamily="18" charset="0"/>
              </a:rPr>
              <a:t>BGP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779838" y="4818063"/>
            <a:ext cx="21605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коллективные</a:t>
            </a:r>
          </a:p>
          <a:p>
            <a:r>
              <a:rPr lang="ru-RU" sz="2400">
                <a:solidFill>
                  <a:schemeClr val="accent2"/>
                </a:solidFill>
                <a:latin typeface="Times New Roman" pitchFamily="18" charset="0"/>
              </a:rPr>
              <a:t>дерево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264025" y="2297113"/>
            <a:ext cx="1406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узел-узел</a:t>
            </a:r>
          </a:p>
          <a:p>
            <a:r>
              <a:rPr lang="ru-RU" sz="2400">
                <a:solidFill>
                  <a:schemeClr val="accent2"/>
                </a:solidFill>
                <a:latin typeface="Times New Roman" pitchFamily="18" charset="0"/>
              </a:rPr>
              <a:t>3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D </a:t>
            </a:r>
            <a:r>
              <a:rPr lang="ru-RU" sz="2400">
                <a:solidFill>
                  <a:schemeClr val="accent2"/>
                </a:solidFill>
                <a:latin typeface="Times New Roman" pitchFamily="18" charset="0"/>
              </a:rPr>
              <a:t>тор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8366125" y="2170113"/>
            <a:ext cx="77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3</a:t>
            </a:r>
            <a:r>
              <a:rPr lang="en-US"/>
              <a:t>D </a:t>
            </a:r>
            <a:r>
              <a:rPr lang="ru-RU"/>
              <a:t>тор</a:t>
            </a:r>
            <a:endParaRPr lang="en-US"/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153400" y="3886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дерево</a:t>
            </a:r>
            <a:endParaRPr lang="en-US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001000" y="54102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Синхро-низация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>
                <a:solidFill>
                  <a:schemeClr val="accent2"/>
                </a:solidFill>
              </a:rPr>
              <a:t>Моделирование нового типа молекулярных переключателей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/>
              <a:t>Эксперимент в Цюрихе</a:t>
            </a:r>
            <a:r>
              <a:rPr lang="en-US" sz="1400"/>
              <a:t>. </a:t>
            </a:r>
            <a:r>
              <a:rPr lang="ru-RU" sz="1400"/>
              <a:t>Инициированная током реакция водородной таутомеризации молекулы нафталоцианина и переключение проводимости. Регистрация тока туннелирования СТМ.</a:t>
            </a:r>
          </a:p>
          <a:p>
            <a:pPr>
              <a:lnSpc>
                <a:spcPct val="80000"/>
              </a:lnSpc>
            </a:pPr>
            <a:endParaRPr lang="ru-RU" sz="1400"/>
          </a:p>
          <a:p>
            <a:pPr>
              <a:lnSpc>
                <a:spcPct val="80000"/>
              </a:lnSpc>
            </a:pPr>
            <a:r>
              <a:rPr lang="ru-RU" sz="1400"/>
              <a:t>Новый молекулярный переключатель. </a:t>
            </a:r>
            <a:r>
              <a:rPr lang="ru-RU" sz="1400">
                <a:solidFill>
                  <a:srgbClr val="FF3300"/>
                </a:solidFill>
              </a:rPr>
              <a:t>Переключение проводимости без изменения формы молекулы</a:t>
            </a:r>
            <a:r>
              <a:rPr lang="ru-RU" sz="1400"/>
              <a:t> в зависимости от положения двух внутренних атомов водорода в центральной области молекулы. </a:t>
            </a:r>
          </a:p>
          <a:p>
            <a:pPr>
              <a:lnSpc>
                <a:spcPct val="80000"/>
              </a:lnSpc>
            </a:pPr>
            <a:endParaRPr lang="ru-RU" sz="1400"/>
          </a:p>
          <a:p>
            <a:pPr>
              <a:lnSpc>
                <a:spcPct val="80000"/>
              </a:lnSpc>
            </a:pPr>
            <a:r>
              <a:rPr lang="ru-RU" sz="1400"/>
              <a:t> Реакция эквивалентна повороту молекулы на 90 град. и обуславливает изменение измеряемого тока туннелирования.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1"/>
              <a:t>Peter Liljeroth, et al. Science </a:t>
            </a:r>
            <a:r>
              <a:rPr lang="en-US" sz="1600" b="1" i="1"/>
              <a:t>317, </a:t>
            </a:r>
            <a:r>
              <a:rPr lang="en-US" sz="1600" i="1"/>
              <a:t>1203 (2007)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400"/>
              <a:t>LUMO </a:t>
            </a:r>
            <a:r>
              <a:rPr lang="ru-RU" sz="1400"/>
              <a:t>нафталоцианина может иметь две ориентации</a:t>
            </a:r>
          </a:p>
          <a:p>
            <a:pPr>
              <a:lnSpc>
                <a:spcPct val="80000"/>
              </a:lnSpc>
            </a:pPr>
            <a:endParaRPr lang="ru-RU" sz="1400"/>
          </a:p>
          <a:p>
            <a:pPr>
              <a:lnSpc>
                <a:spcPct val="80000"/>
              </a:lnSpc>
            </a:pPr>
            <a:endParaRPr lang="ru-RU" sz="1400"/>
          </a:p>
        </p:txBody>
      </p:sp>
      <p:pic>
        <p:nvPicPr>
          <p:cNvPr id="27652" name="Picture 4" descr="IBM atomic memory 220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857375"/>
            <a:ext cx="3024188" cy="1900238"/>
          </a:xfrm>
          <a:noFill/>
          <a:ln/>
        </p:spPr>
      </p:pic>
      <p:pic>
        <p:nvPicPr>
          <p:cNvPr id="27653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94263" y="3444875"/>
            <a:ext cx="3792537" cy="2011363"/>
          </a:xfrm>
          <a:noFill/>
          <a:ln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5589588"/>
            <a:ext cx="30083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04800" y="381000"/>
            <a:ext cx="838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600">
                <a:solidFill>
                  <a:schemeClr val="accent2"/>
                </a:solidFill>
                <a:latin typeface="Times New Roman" pitchFamily="18" charset="0"/>
              </a:rPr>
              <a:t>Параллельная визуализация в реальном времени на </a:t>
            </a:r>
            <a:r>
              <a:rPr lang="en-US" sz="3600">
                <a:solidFill>
                  <a:schemeClr val="accent2"/>
                </a:solidFill>
                <a:latin typeface="Times New Roman" pitchFamily="18" charset="0"/>
              </a:rPr>
              <a:t>BG/P (</a:t>
            </a:r>
            <a:r>
              <a:rPr lang="ru-RU" sz="3600">
                <a:solidFill>
                  <a:schemeClr val="accent2"/>
                </a:solidFill>
                <a:latin typeface="Times New Roman" pitchFamily="18" charset="0"/>
              </a:rPr>
              <a:t>МГУ)</a:t>
            </a:r>
            <a:endParaRPr lang="en-US" sz="3600">
              <a:solidFill>
                <a:schemeClr val="accent2"/>
              </a:solidFill>
              <a:latin typeface="Times New Roman" pitchFamily="18" charset="0"/>
            </a:endParaRP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441575" y="1863725"/>
          <a:ext cx="4570413" cy="3425825"/>
        </p:xfrm>
        <a:graphic>
          <a:graphicData uri="http://schemas.openxmlformats.org/presentationml/2006/ole">
            <p:oleObj spid="_x0000_s28675" name="Slide" r:id="rId4" imgW="4521240" imgH="3390840" progId="PowerPoint.Slide.8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593975" y="2016125"/>
          <a:ext cx="4570413" cy="3425825"/>
        </p:xfrm>
        <a:graphic>
          <a:graphicData uri="http://schemas.openxmlformats.org/presentationml/2006/ole">
            <p:oleObj spid="_x0000_s28676" name="Slide" r:id="rId5" imgW="4521240" imgH="3390840" progId="PowerPoint.Slide.8">
              <p:embed/>
            </p:oleObj>
          </a:graphicData>
        </a:graphic>
      </p:graphicFrame>
      <p:pic>
        <p:nvPicPr>
          <p:cNvPr id="28677" name="Movie_0001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2057400"/>
            <a:ext cx="45354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4859338" y="1773238"/>
          <a:ext cx="3932237" cy="1743075"/>
        </p:xfrm>
        <a:graphic>
          <a:graphicData uri="http://schemas.openxmlformats.org/presentationml/2006/ole">
            <p:oleObj spid="_x0000_s28678" name="Image" r:id="rId7" imgW="9612698" imgH="5180952" progId="Photoshop.Image.7">
              <p:embed/>
            </p:oleObj>
          </a:graphicData>
        </a:graphic>
      </p:graphicFrame>
      <p:graphicFrame>
        <p:nvGraphicFramePr>
          <p:cNvPr id="28679" name="Object 7"/>
          <p:cNvGraphicFramePr>
            <a:graphicFrameLocks noChangeAspect="1"/>
          </p:cNvGraphicFramePr>
          <p:nvPr/>
        </p:nvGraphicFramePr>
        <p:xfrm>
          <a:off x="4859338" y="4005263"/>
          <a:ext cx="3944937" cy="2141537"/>
        </p:xfrm>
        <a:graphic>
          <a:graphicData uri="http://schemas.openxmlformats.org/presentationml/2006/ole">
            <p:oleObj spid="_x0000_s28679" name="Image" r:id="rId8" imgW="8711111" imgH="4533333" progId="Photoshop.Image.7">
              <p:embed/>
            </p:oleObj>
          </a:graphicData>
        </a:graphic>
      </p:graphicFrame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6491288"/>
            <a:ext cx="670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О. В. Джосан, Н. Н. Попова, Г.Н. Шумкин (ВМК, 2009)</a:t>
            </a:r>
            <a:endParaRPr lang="en-US" sz="2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0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</a:rPr>
              <a:t>II. </a:t>
            </a:r>
            <a:r>
              <a:rPr lang="ru-RU" sz="3200" b="1">
                <a:solidFill>
                  <a:srgbClr val="FF0000"/>
                </a:solidFill>
              </a:rPr>
              <a:t>Уровень классической молекулярной динамики со связями. Методы Монте-Карло</a:t>
            </a:r>
            <a:r>
              <a:rPr lang="ru-RU" sz="4000"/>
              <a:t>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84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590800"/>
            <a:ext cx="3581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4191000"/>
            <a:ext cx="3048000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876800"/>
            <a:ext cx="289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rgbClr val="FF0000"/>
                </a:solidFill>
              </a:rPr>
              <a:t>Нанолитография</a:t>
            </a:r>
            <a:r>
              <a:rPr lang="ru-RU" sz="2000" b="1">
                <a:solidFill>
                  <a:schemeClr val="accent2"/>
                </a:solidFill>
              </a:rPr>
              <a:t>. Моделирование технологий на </a:t>
            </a:r>
            <a:r>
              <a:rPr lang="ru-RU" sz="2000" b="1">
                <a:solidFill>
                  <a:srgbClr val="FF0000"/>
                </a:solidFill>
              </a:rPr>
              <a:t>мезомасштабе</a:t>
            </a:r>
            <a:r>
              <a:rPr lang="ru-RU" sz="2000" b="1">
                <a:solidFill>
                  <a:schemeClr val="accent2"/>
                </a:solidFill>
              </a:rPr>
              <a:t> методом Монте Карло.</a:t>
            </a:r>
            <a:br>
              <a:rPr lang="ru-RU" sz="2000" b="1">
                <a:solidFill>
                  <a:schemeClr val="accent2"/>
                </a:solidFill>
              </a:rPr>
            </a:br>
            <a:r>
              <a:rPr lang="ru-RU" sz="2000" b="1">
                <a:solidFill>
                  <a:schemeClr val="accent2"/>
                </a:solidFill>
              </a:rPr>
              <a:t>Моделирование электронной структуры привело к формированию связей в  макромолекуле. Теперь – нет описания электронов. Силы Ван-дер-Ваальса.</a:t>
            </a:r>
            <a:endParaRPr lang="en-US" sz="2000" b="1">
              <a:solidFill>
                <a:schemeClr val="accent2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800" b="1">
                <a:solidFill>
                  <a:schemeClr val="tx2"/>
                </a:solidFill>
              </a:rPr>
              <a:t>Определяющим технологическим процессом в остается литография.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1800" b="1">
                <a:solidFill>
                  <a:schemeClr val="bg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ru-RU" sz="1800" b="1">
                <a:solidFill>
                  <a:schemeClr val="tx2"/>
                </a:solidFill>
              </a:rPr>
              <a:t>Предназначена для</a:t>
            </a:r>
            <a:r>
              <a:rPr lang="ru-RU" sz="1800" b="1">
                <a:solidFill>
                  <a:schemeClr val="bg2"/>
                </a:solidFill>
              </a:rPr>
              <a:t> </a:t>
            </a:r>
            <a:r>
              <a:rPr lang="ru-RU" sz="1800" b="1">
                <a:solidFill>
                  <a:srgbClr val="FF0000"/>
                </a:solidFill>
              </a:rPr>
              <a:t>создания топологического рисунка на</a:t>
            </a:r>
            <a:r>
              <a:rPr lang="ru-RU" sz="1800" b="1">
                <a:solidFill>
                  <a:schemeClr val="bg2"/>
                </a:solidFill>
              </a:rPr>
              <a:t> </a:t>
            </a:r>
            <a:r>
              <a:rPr lang="ru-RU" sz="1800" b="1">
                <a:solidFill>
                  <a:schemeClr val="tx2"/>
                </a:solidFill>
              </a:rPr>
              <a:t>поверхности монокристаллической кремниевой пластины</a:t>
            </a:r>
            <a:r>
              <a:rPr lang="ru-RU" sz="1800" b="1">
                <a:solidFill>
                  <a:schemeClr val="bg2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1800" b="1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800" b="1">
                <a:solidFill>
                  <a:schemeClr val="bg2"/>
                </a:solidFill>
              </a:rPr>
              <a:t> </a:t>
            </a:r>
            <a:r>
              <a:rPr lang="ru-RU" sz="1800" b="1">
                <a:solidFill>
                  <a:schemeClr val="tx2"/>
                </a:solidFill>
              </a:rPr>
              <a:t>Основным литографическим процессом в современной наноэлектронике является</a:t>
            </a:r>
            <a:r>
              <a:rPr lang="ru-RU" sz="1800" b="1">
                <a:solidFill>
                  <a:schemeClr val="bg2"/>
                </a:solidFill>
              </a:rPr>
              <a:t> </a:t>
            </a:r>
            <a:r>
              <a:rPr lang="ru-RU" sz="1800" b="1">
                <a:solidFill>
                  <a:srgbClr val="FF0000"/>
                </a:solidFill>
              </a:rPr>
              <a:t>фотолитография</a:t>
            </a:r>
            <a:r>
              <a:rPr lang="ru-RU" sz="1800" b="1">
                <a:solidFill>
                  <a:schemeClr val="bg2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400" b="1"/>
              <a:t>Критический размер при </a:t>
            </a:r>
            <a:r>
              <a:rPr lang="en-US" sz="2400" b="1"/>
              <a:t>UV 193nm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800600" y="2057400"/>
          <a:ext cx="3810000" cy="3013075"/>
        </p:xfrm>
        <a:graphic>
          <a:graphicData uri="http://schemas.openxmlformats.org/presentationml/2006/ole">
            <p:oleObj spid="_x0000_s29700" name="Точечный рисунок" r:id="rId3" imgW="8466667" imgH="6695238" progId="Paint.Picture">
              <p:embed/>
            </p:oleObj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4953000" y="5562600"/>
          <a:ext cx="1366838" cy="838200"/>
        </p:xfrm>
        <a:graphic>
          <a:graphicData uri="http://schemas.openxmlformats.org/presentationml/2006/ole">
            <p:oleObj spid="_x0000_s29701" name="Формула" r:id="rId4" imgW="533169" imgH="393529" progId="Equation.3">
              <p:embed/>
            </p:oleObj>
          </a:graphicData>
        </a:graphic>
      </p:graphicFrame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727325" y="5629275"/>
            <a:ext cx="108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800">
              <a:latin typeface="Times New Roman" pitchFamily="18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461125" y="5629275"/>
            <a:ext cx="1185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~30nm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45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3276600" cy="57150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bg2"/>
                </a:solidFill>
              </a:rPr>
              <a:t>1. </a:t>
            </a:r>
            <a:r>
              <a:rPr lang="ru-RU" sz="1600" b="1">
                <a:solidFill>
                  <a:srgbClr val="FF0000"/>
                </a:solidFill>
              </a:rPr>
              <a:t>Нанесение резиста</a:t>
            </a:r>
            <a:r>
              <a:rPr lang="ru-RU" sz="1400" b="1">
                <a:solidFill>
                  <a:schemeClr val="bg2"/>
                </a:solidFill>
              </a:rPr>
              <a:t> (</a:t>
            </a:r>
            <a:r>
              <a:rPr lang="ru-RU" sz="1400" b="1">
                <a:solidFill>
                  <a:schemeClr val="tx2"/>
                </a:solidFill>
              </a:rPr>
              <a:t>тонкая пленка полимера 	наносится ценрифугированием)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1400" b="1">
              <a:solidFill>
                <a:schemeClr val="tx2"/>
              </a:solidFill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bg2"/>
                </a:solidFill>
              </a:rPr>
              <a:t>2. </a:t>
            </a:r>
            <a:r>
              <a:rPr lang="ru-RU" sz="1600" b="1">
                <a:solidFill>
                  <a:srgbClr val="FF0000"/>
                </a:solidFill>
              </a:rPr>
              <a:t>Сушка</a:t>
            </a:r>
            <a:r>
              <a:rPr lang="ru-RU" sz="1400" b="1">
                <a:solidFill>
                  <a:schemeClr val="bg2"/>
                </a:solidFill>
              </a:rPr>
              <a:t> </a:t>
            </a:r>
            <a:r>
              <a:rPr lang="ru-RU" sz="1400" b="1">
                <a:solidFill>
                  <a:schemeClr val="tx2"/>
                </a:solidFill>
              </a:rPr>
              <a:t>(удаление растворителя и перевод  резиста в твердую растворимую фазу)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1400" b="1">
              <a:solidFill>
                <a:schemeClr val="tx2"/>
              </a:solidFill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bg2"/>
                </a:solidFill>
              </a:rPr>
              <a:t>3. </a:t>
            </a:r>
            <a:r>
              <a:rPr lang="ru-RU" sz="1400" b="1">
                <a:solidFill>
                  <a:schemeClr val="tx2"/>
                </a:solidFill>
              </a:rPr>
              <a:t>Совмещение фотошаблона и</a:t>
            </a:r>
            <a:r>
              <a:rPr lang="ru-RU" sz="1400" b="1">
                <a:solidFill>
                  <a:schemeClr val="bg2"/>
                </a:solidFill>
              </a:rPr>
              <a:t>   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rgbClr val="FF0000"/>
                </a:solidFill>
              </a:rPr>
              <a:t>                 </a:t>
            </a:r>
            <a:r>
              <a:rPr lang="ru-RU" sz="1600" b="1">
                <a:solidFill>
                  <a:srgbClr val="FF0000"/>
                </a:solidFill>
              </a:rPr>
              <a:t>экспонирование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bg2"/>
                </a:solidFill>
              </a:rPr>
              <a:t>   </a:t>
            </a:r>
            <a:r>
              <a:rPr lang="ru-RU" sz="1400" b="1">
                <a:solidFill>
                  <a:schemeClr val="tx2"/>
                </a:solidFill>
              </a:rPr>
              <a:t>(положительный  резист под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    действием света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    переходит в нерастворимую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   фазу )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1400" b="1">
              <a:solidFill>
                <a:schemeClr val="tx2"/>
              </a:solidFill>
            </a:endParaRP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bg2"/>
                </a:solidFill>
              </a:rPr>
              <a:t>4. </a:t>
            </a:r>
            <a:r>
              <a:rPr lang="ru-RU" sz="1600" b="1">
                <a:solidFill>
                  <a:srgbClr val="FF0000"/>
                </a:solidFill>
              </a:rPr>
              <a:t>Проявление резиста</a:t>
            </a:r>
            <a:r>
              <a:rPr lang="ru-RU" sz="1400" b="1">
                <a:solidFill>
                  <a:schemeClr val="bg2"/>
                </a:solidFill>
              </a:rPr>
              <a:t> </a:t>
            </a:r>
            <a:r>
              <a:rPr lang="ru-RU" sz="1400" b="1">
                <a:solidFill>
                  <a:schemeClr val="tx2"/>
                </a:solidFill>
              </a:rPr>
              <a:t>(промывка 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    растворителем, удаляющим 	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    неэкспонированный резист)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5. </a:t>
            </a:r>
            <a:r>
              <a:rPr lang="ru-RU" sz="1400" b="1">
                <a:solidFill>
                  <a:srgbClr val="FF0000"/>
                </a:solidFill>
              </a:rPr>
              <a:t>Травление</a:t>
            </a:r>
            <a:r>
              <a:rPr lang="ru-RU" sz="1400" b="1">
                <a:solidFill>
                  <a:schemeClr val="tx2"/>
                </a:solidFill>
              </a:rPr>
              <a:t>  (Непосредственный 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перенос рисунка маски на 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поверхность полупроводниковой 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структуры)</a:t>
            </a:r>
          </a:p>
          <a:p>
            <a:pPr marL="533400" indent="-533400">
              <a:lnSpc>
                <a:spcPct val="90000"/>
              </a:lnSpc>
              <a:buFontTx/>
              <a:buNone/>
            </a:pPr>
            <a:r>
              <a:rPr lang="ru-RU" sz="1400" b="1">
                <a:solidFill>
                  <a:schemeClr val="tx2"/>
                </a:solidFill>
              </a:rPr>
              <a:t>6. </a:t>
            </a:r>
            <a:r>
              <a:rPr lang="ru-RU" sz="1400" b="1">
                <a:solidFill>
                  <a:srgbClr val="FF0000"/>
                </a:solidFill>
              </a:rPr>
              <a:t>Удаление фоторезиста</a:t>
            </a:r>
            <a:r>
              <a:rPr lang="ru-RU" sz="2000" b="1">
                <a:solidFill>
                  <a:srgbClr val="FF0000"/>
                </a:solidFill>
              </a:rPr>
              <a:t>.</a:t>
            </a:r>
          </a:p>
          <a:p>
            <a:pPr marL="533400" indent="-533400">
              <a:lnSpc>
                <a:spcPct val="90000"/>
              </a:lnSpc>
            </a:pP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ru-RU" sz="3200" b="1">
                <a:solidFill>
                  <a:schemeClr val="accent2"/>
                </a:solidFill>
              </a:rPr>
              <a:t>Этапы литографического процесса.</a:t>
            </a:r>
            <a:endParaRPr lang="en-US" sz="3200" b="1">
              <a:solidFill>
                <a:schemeClr val="accent2"/>
              </a:solidFill>
            </a:endParaRPr>
          </a:p>
        </p:txBody>
      </p:sp>
      <p:graphicFrame>
        <p:nvGraphicFramePr>
          <p:cNvPr id="48128" name="Object 0"/>
          <p:cNvGraphicFramePr>
            <a:graphicFrameLocks noChangeAspect="1"/>
          </p:cNvGraphicFramePr>
          <p:nvPr/>
        </p:nvGraphicFramePr>
        <p:xfrm>
          <a:off x="6019800" y="1828800"/>
          <a:ext cx="3124200" cy="4343400"/>
        </p:xfrm>
        <a:graphic>
          <a:graphicData uri="http://schemas.openxmlformats.org/presentationml/2006/ole">
            <p:oleObj spid="_x0000_s48128" name="Designer Drawing" r:id="rId3" imgW="3429360" imgH="3520800" progId="Designer.Drawing.6">
              <p:embed/>
            </p:oleObj>
          </a:graphicData>
        </a:graphic>
      </p:graphicFrame>
      <p:pic>
        <p:nvPicPr>
          <p:cNvPr id="30725" name="Picture 5" descr="processflow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219200"/>
            <a:ext cx="2819400" cy="1749425"/>
          </a:xfrm>
          <a:prstGeom prst="rect">
            <a:avLst/>
          </a:prstGeom>
          <a:noFill/>
        </p:spPr>
      </p:pic>
      <p:pic>
        <p:nvPicPr>
          <p:cNvPr id="30726" name="Picture 6" descr="processflow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3200400"/>
            <a:ext cx="2251075" cy="2239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>
                <a:solidFill>
                  <a:schemeClr val="accent2"/>
                </a:solidFill>
              </a:rPr>
              <a:t>Необходимость молекулярного моделирования наноуровня</a:t>
            </a:r>
            <a:r>
              <a:rPr lang="en-US" sz="3200" b="1"/>
              <a:t/>
            </a:r>
            <a:br>
              <a:rPr lang="en-US" sz="3200" b="1"/>
            </a:br>
            <a:endParaRPr lang="en-US" sz="3200" b="1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5867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800" b="1"/>
              <a:t>Размеры образа печатаемого фоторезистом теперь имеет масштаб, на котором </a:t>
            </a:r>
            <a:r>
              <a:rPr lang="ru-RU" sz="1800" b="1">
                <a:solidFill>
                  <a:srgbClr val="FF0000"/>
                </a:solidFill>
              </a:rPr>
              <a:t>важны эффекты индивидуальных молекул </a:t>
            </a:r>
          </a:p>
          <a:p>
            <a:pPr>
              <a:lnSpc>
                <a:spcPct val="90000"/>
              </a:lnSpc>
            </a:pPr>
            <a:r>
              <a:rPr lang="ru-RU" sz="1800" b="1"/>
              <a:t>Типичное допустимое отклонение от стандартного размера – ширины образа фоторезиста – 10</a:t>
            </a:r>
            <a:r>
              <a:rPr lang="en-US" sz="1800" b="1"/>
              <a:t>%</a:t>
            </a:r>
            <a:r>
              <a:rPr lang="ru-RU" sz="1800" b="1"/>
              <a:t> и </a:t>
            </a:r>
            <a:r>
              <a:rPr lang="ru-RU" sz="1800" b="1">
                <a:solidFill>
                  <a:srgbClr val="FF0000"/>
                </a:solidFill>
              </a:rPr>
              <a:t>максимальная грубость границы образа – 3-5 </a:t>
            </a:r>
            <a:r>
              <a:rPr lang="en-US" sz="1800" b="1">
                <a:solidFill>
                  <a:srgbClr val="FF0000"/>
                </a:solidFill>
              </a:rPr>
              <a:t>nm</a:t>
            </a:r>
            <a:r>
              <a:rPr lang="en-US" sz="1800" b="1"/>
              <a:t>.</a:t>
            </a:r>
            <a:r>
              <a:rPr lang="ru-RU" sz="1800" b="1"/>
              <a:t> Главные компоненты фоторезиста – полимерные молекулы ( </a:t>
            </a:r>
            <a:r>
              <a:rPr lang="en-US" sz="1800" b="1"/>
              <a:t>&gt; </a:t>
            </a:r>
            <a:r>
              <a:rPr lang="ru-RU" sz="1800" b="1"/>
              <a:t>90% веса) и фотоактивные молекулы.</a:t>
            </a:r>
          </a:p>
          <a:p>
            <a:pPr>
              <a:lnSpc>
                <a:spcPct val="90000"/>
              </a:lnSpc>
            </a:pPr>
            <a:r>
              <a:rPr lang="ru-RU" sz="1800" b="1"/>
              <a:t>Радиус вращения полимеров </a:t>
            </a:r>
            <a:r>
              <a:rPr lang="en-US" sz="1800" b="1"/>
              <a:t>~</a:t>
            </a:r>
            <a:r>
              <a:rPr lang="ru-RU" sz="1800" b="1"/>
              <a:t> 2-3 </a:t>
            </a:r>
            <a:r>
              <a:rPr lang="en-US" sz="1800" b="1"/>
              <a:t>nm</a:t>
            </a:r>
          </a:p>
          <a:p>
            <a:pPr>
              <a:lnSpc>
                <a:spcPct val="90000"/>
              </a:lnSpc>
            </a:pPr>
            <a:r>
              <a:rPr lang="ru-RU" sz="1800" b="1"/>
              <a:t>Фотоактивные компоненты генерируют каталитические молекулы, которые физически малы, но благодаря каталитической природе реакции могут воздействоать на значительный объем резиста.</a:t>
            </a:r>
          </a:p>
          <a:p>
            <a:pPr>
              <a:lnSpc>
                <a:spcPct val="90000"/>
              </a:lnSpc>
            </a:pPr>
            <a:endParaRPr lang="en-US" sz="1800" b="1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800"/>
          </a:p>
        </p:txBody>
      </p:sp>
      <p:pic>
        <p:nvPicPr>
          <p:cNvPr id="31748" name="Picture 4" descr="motivations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4263" y="2590800"/>
            <a:ext cx="2979737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0600"/>
          </a:xfrm>
        </p:spPr>
        <p:txBody>
          <a:bodyPr/>
          <a:lstStyle/>
          <a:p>
            <a:r>
              <a:rPr lang="ru-RU" sz="3200" b="1">
                <a:solidFill>
                  <a:schemeClr val="accent2"/>
                </a:solidFill>
              </a:rPr>
              <a:t>Мезомасштабная 3</a:t>
            </a:r>
            <a:r>
              <a:rPr lang="en-US" sz="3200" b="1">
                <a:solidFill>
                  <a:schemeClr val="accent2"/>
                </a:solidFill>
              </a:rPr>
              <a:t>D</a:t>
            </a:r>
            <a:r>
              <a:rPr lang="ru-RU" sz="3200" b="1">
                <a:solidFill>
                  <a:schemeClr val="accent2"/>
                </a:solidFill>
              </a:rPr>
              <a:t> решетчатая модель</a:t>
            </a:r>
            <a:r>
              <a:rPr lang="ru-RU"/>
              <a:t> 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486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1600" b="1">
                <a:solidFill>
                  <a:srgbClr val="FF0000"/>
                </a:solidFill>
              </a:rPr>
              <a:t>Обычный подход - сплошная среда</a:t>
            </a:r>
            <a:r>
              <a:rPr lang="ru-RU" sz="1600"/>
              <a:t>, уравнения кинетики процесса реакции – диффузии. Очень быстрое моделирование, но неточно отражает производительность резиста и ограничено в предсказаниях. Требует дорогой калибровки с экспериментом.</a:t>
            </a:r>
          </a:p>
          <a:p>
            <a:pPr>
              <a:lnSpc>
                <a:spcPct val="90000"/>
              </a:lnSpc>
            </a:pPr>
            <a:r>
              <a:rPr lang="ru-RU" sz="1600"/>
              <a:t>Из-за непрерывной среды  модель ограничена в исследовании стохастических процессов  таких как грубость границ.</a:t>
            </a:r>
          </a:p>
          <a:p>
            <a:pPr>
              <a:lnSpc>
                <a:spcPct val="90000"/>
              </a:lnSpc>
            </a:pPr>
            <a:r>
              <a:rPr lang="ru-RU" sz="1600" b="1">
                <a:solidFill>
                  <a:srgbClr val="FF0000"/>
                </a:solidFill>
              </a:rPr>
              <a:t>В мезомасштабной модели резиста он представлен как </a:t>
            </a:r>
            <a:r>
              <a:rPr lang="en-US" sz="1600" b="1">
                <a:solidFill>
                  <a:srgbClr val="FF0000"/>
                </a:solidFill>
              </a:rPr>
              <a:t>3D</a:t>
            </a:r>
            <a:r>
              <a:rPr lang="ru-RU" sz="1600" b="1">
                <a:solidFill>
                  <a:srgbClr val="FF0000"/>
                </a:solidFill>
              </a:rPr>
              <a:t> решетка ячеек.</a:t>
            </a:r>
            <a:r>
              <a:rPr lang="ru-RU" sz="1600"/>
              <a:t> Полимерные молекулы представлены как цепочки ячеек, где каждая ячейка представляет повторяющейся мономер.</a:t>
            </a:r>
          </a:p>
          <a:p>
            <a:pPr>
              <a:lnSpc>
                <a:spcPct val="90000"/>
              </a:lnSpc>
            </a:pPr>
            <a:r>
              <a:rPr lang="ru-RU" sz="1600"/>
              <a:t>Другие ячейки решетки содержат молекулы генератора фотокислоты (</a:t>
            </a:r>
            <a:r>
              <a:rPr lang="en-US" sz="1600"/>
              <a:t>PAG)</a:t>
            </a:r>
            <a:r>
              <a:rPr lang="ru-RU" sz="1600"/>
              <a:t>, фотопродукты ( молекулы кислоты), растворителя, пустоты,...</a:t>
            </a:r>
          </a:p>
          <a:p>
            <a:pPr>
              <a:lnSpc>
                <a:spcPct val="90000"/>
              </a:lnSpc>
            </a:pPr>
            <a:r>
              <a:rPr lang="ru-RU" sz="1600"/>
              <a:t>Каждый тип ячейки ведет себя различным образом в соответствии с химическими свойствами.</a:t>
            </a:r>
          </a:p>
          <a:p>
            <a:pPr>
              <a:lnSpc>
                <a:spcPct val="90000"/>
              </a:lnSpc>
            </a:pPr>
            <a:r>
              <a:rPr lang="ru-RU" sz="1600"/>
              <a:t>Моделирование Монте Карло производится для моделирования каждого этапа литографического технологического процесса.</a:t>
            </a:r>
          </a:p>
          <a:p>
            <a:pPr>
              <a:lnSpc>
                <a:spcPct val="90000"/>
              </a:lnSpc>
            </a:pPr>
            <a:endParaRPr lang="en-US" sz="1600"/>
          </a:p>
        </p:txBody>
      </p:sp>
      <p:pic>
        <p:nvPicPr>
          <p:cNvPr id="32772" name="Picture 4" descr="motivation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905000"/>
            <a:ext cx="2057400" cy="2057400"/>
          </a:xfrm>
          <a:prstGeom prst="rect">
            <a:avLst/>
          </a:prstGeom>
          <a:noFill/>
        </p:spPr>
      </p:pic>
      <p:pic>
        <p:nvPicPr>
          <p:cNvPr id="32773" name="Picture 5" descr="motivations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800600"/>
            <a:ext cx="2873375" cy="1687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2400">
                <a:solidFill>
                  <a:schemeClr val="accent2"/>
                </a:solidFill>
              </a:rPr>
              <a:t>Молекулярное моделирование процесса реакции-диффузии в полимере методом Монте-Карло. </a:t>
            </a:r>
            <a:r>
              <a:rPr lang="ru-RU" sz="2400">
                <a:solidFill>
                  <a:srgbClr val="FF0000"/>
                </a:solidFill>
              </a:rPr>
              <a:t>Нанолитография.</a:t>
            </a:r>
            <a:r>
              <a:rPr lang="en-US" sz="2800"/>
              <a:t> </a:t>
            </a:r>
            <a:endParaRPr lang="en-US"/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205038"/>
            <a:ext cx="35290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644900"/>
            <a:ext cx="33131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773238"/>
            <a:ext cx="39973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95288" y="6215063"/>
            <a:ext cx="5545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</a:rPr>
              <a:t>Взаимодействия между компонентами решетки</a:t>
            </a: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581525"/>
            <a:ext cx="212725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336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65725" y="3317875"/>
            <a:ext cx="361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A –</a:t>
            </a:r>
            <a:r>
              <a:rPr lang="ru-RU" sz="2400">
                <a:latin typeface="Times New Roman" pitchFamily="18" charset="0"/>
              </a:rPr>
              <a:t>концентрация кислоты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013325" y="2174875"/>
            <a:ext cx="3916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концентрация разрушенных </a:t>
            </a:r>
          </a:p>
          <a:p>
            <a:r>
              <a:rPr lang="ru-RU" sz="2400">
                <a:latin typeface="Times New Roman" pitchFamily="18" charset="0"/>
              </a:rPr>
              <a:t>групп полимеров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937125" y="4537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41148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622925" y="4038600"/>
            <a:ext cx="331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latin typeface="Times New Roman" pitchFamily="18" charset="0"/>
              </a:rPr>
              <a:t>коэффициент диффузии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93725" y="5222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5334000"/>
            <a:ext cx="27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1127125" y="5603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5791200"/>
            <a:ext cx="2476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127125" y="5981700"/>
            <a:ext cx="2239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m – </a:t>
            </a:r>
            <a:r>
              <a:rPr lang="ru-RU">
                <a:latin typeface="Times New Roman" pitchFamily="18" charset="0"/>
              </a:rPr>
              <a:t>порядок реакции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431925" y="5222875"/>
            <a:ext cx="381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- </a:t>
            </a:r>
            <a:r>
              <a:rPr lang="ru-RU" sz="2000">
                <a:latin typeface="Times New Roman" pitchFamily="18" charset="0"/>
              </a:rPr>
              <a:t>коэффициент скорости реакции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584325" y="5603875"/>
            <a:ext cx="2830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</a:rPr>
              <a:t>- </a:t>
            </a:r>
            <a:r>
              <a:rPr lang="ru-RU">
                <a:latin typeface="Times New Roman" pitchFamily="18" charset="0"/>
              </a:rPr>
              <a:t>скорость потери кислоты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4708525" y="217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pic>
        <p:nvPicPr>
          <p:cNvPr id="34832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2286000"/>
            <a:ext cx="279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5181600" y="4495800"/>
            <a:ext cx="3962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>
                <a:latin typeface="Times New Roman" pitchFamily="18" charset="0"/>
              </a:rPr>
              <a:t>Коэффициенты определяются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  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>
                <a:latin typeface="Times New Roman" pitchFamily="18" charset="0"/>
              </a:rPr>
              <a:t> </a:t>
            </a:r>
            <a:r>
              <a:rPr lang="ru-RU" sz="2400">
                <a:solidFill>
                  <a:schemeClr val="accent2"/>
                </a:solidFill>
                <a:latin typeface="Times New Roman" pitchFamily="18" charset="0"/>
              </a:rPr>
              <a:t>экспериментом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</a:rPr>
              <a:t>Молекулярным моделированием</a:t>
            </a:r>
            <a:endParaRPr lang="en-US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4834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630362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</a:rPr>
              <a:t>III. </a:t>
            </a:r>
            <a:r>
              <a:rPr lang="ru-RU" sz="3600">
                <a:solidFill>
                  <a:srgbClr val="FF0000"/>
                </a:solidFill>
              </a:rPr>
              <a:t>Нелинейные модели сплошной среды</a:t>
            </a:r>
            <a:r>
              <a:rPr lang="ru-RU" sz="3600" b="1">
                <a:solidFill>
                  <a:schemeClr val="accent2"/>
                </a:solidFill>
              </a:rPr>
              <a:t/>
            </a:r>
            <a:br>
              <a:rPr lang="ru-RU" sz="3600" b="1">
                <a:solidFill>
                  <a:schemeClr val="accent2"/>
                </a:solidFill>
              </a:rPr>
            </a:br>
            <a:r>
              <a:rPr lang="ru-RU" sz="2400" b="1">
                <a:solidFill>
                  <a:schemeClr val="accent2"/>
                </a:solidFill>
              </a:rPr>
              <a:t>Модель сплошной среды</a:t>
            </a:r>
            <a:r>
              <a:rPr lang="en-US" sz="2400" b="1">
                <a:solidFill>
                  <a:schemeClr val="accent2"/>
                </a:solidFill>
              </a:rPr>
              <a:t/>
            </a:r>
            <a:br>
              <a:rPr lang="en-US" sz="2400" b="1">
                <a:solidFill>
                  <a:schemeClr val="accent2"/>
                </a:solidFill>
              </a:rPr>
            </a:br>
            <a:r>
              <a:rPr lang="ru-RU" sz="2400" b="1">
                <a:solidFill>
                  <a:schemeClr val="accent2"/>
                </a:solidFill>
              </a:rPr>
              <a:t> для задачи оптической литографии</a:t>
            </a:r>
            <a:endParaRPr lang="en-US" sz="2400" b="1">
              <a:solidFill>
                <a:schemeClr val="accent2"/>
              </a:solidFill>
            </a:endParaRPr>
          </a:p>
        </p:txBody>
      </p:sp>
      <p:pic>
        <p:nvPicPr>
          <p:cNvPr id="34835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609600"/>
            <a:ext cx="182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>
                <a:solidFill>
                  <a:schemeClr val="accent2"/>
                </a:solidFill>
              </a:rPr>
              <a:t>Согласованные многомасштабные модели</a:t>
            </a:r>
            <a:endParaRPr lang="en-US" sz="3600" b="1">
              <a:solidFill>
                <a:schemeClr val="accent2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8229600" cy="4800600"/>
          </a:xfrm>
        </p:spPr>
        <p:txBody>
          <a:bodyPr/>
          <a:lstStyle/>
          <a:p>
            <a:r>
              <a:rPr lang="ru-RU" b="1">
                <a:solidFill>
                  <a:srgbClr val="FF0000"/>
                </a:solidFill>
              </a:rPr>
              <a:t>От основания к вершине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828800" y="5181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5867400"/>
            <a:ext cx="563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tx2"/>
                </a:solidFill>
                <a:latin typeface="Times New Roman" pitchFamily="18" charset="0"/>
              </a:rPr>
              <a:t>Квантовые модели –масштаб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</a:rPr>
              <a:t>                  </a:t>
            </a:r>
            <a:r>
              <a:rPr lang="ru-RU" sz="2000" b="1">
                <a:solidFill>
                  <a:schemeClr val="tx2"/>
                </a:solidFill>
                <a:latin typeface="Times New Roman" pitchFamily="18" charset="0"/>
              </a:rPr>
              <a:t>     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09600" y="4267200"/>
            <a:ext cx="4648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chemeClr val="accent1"/>
                </a:solidFill>
                <a:latin typeface="Times New Roman" pitchFamily="18" charset="0"/>
              </a:rPr>
              <a:t>МОЛЕКУЛЯРНАЯ ДИНАМИКА СО СВЯЗЯМИ. МАКРОМОЛЕКУЛЫ – МАСШТАБ </a:t>
            </a:r>
            <a:r>
              <a:rPr lang="en-US" sz="2000" b="1">
                <a:solidFill>
                  <a:schemeClr val="accent1"/>
                </a:solidFill>
                <a:latin typeface="Times New Roman" pitchFamily="18" charset="0"/>
              </a:rPr>
              <a:t>                        c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85800" y="274320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accent2"/>
                </a:solidFill>
                <a:latin typeface="Times New Roman" pitchFamily="18" charset="0"/>
              </a:rPr>
              <a:t>СПЛОШНАЯ неоднородная СРЕДА. </a:t>
            </a:r>
            <a:r>
              <a:rPr lang="ru-RU" sz="1600" b="1">
                <a:solidFill>
                  <a:schemeClr val="accent2"/>
                </a:solidFill>
                <a:latin typeface="Times New Roman" pitchFamily="18" charset="0"/>
              </a:rPr>
              <a:t>СЕКУНДЫ</a:t>
            </a:r>
            <a:endParaRPr lang="en-US" sz="16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048000" y="5334000"/>
            <a:ext cx="2209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Связи атомов, структура молекул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133600" y="35052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Коэффициенты диффузии, электропроводности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2209800" y="6362700"/>
            <a:ext cx="5186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Новые реакции, структуры, фазовые переходы</a:t>
            </a:r>
            <a:endParaRPr lang="en-US">
              <a:latin typeface="Times New Roman" pitchFamily="18" charset="0"/>
            </a:endParaRPr>
          </a:p>
        </p:txBody>
      </p:sp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51054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4191000"/>
            <a:ext cx="2667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9812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5410200"/>
            <a:ext cx="1439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029200"/>
            <a:ext cx="136842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4038600"/>
            <a:ext cx="13684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4953000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5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5943600"/>
            <a:ext cx="1219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5562600" y="3124200"/>
            <a:ext cx="76200" cy="914400"/>
          </a:xfrm>
          <a:prstGeom prst="upArrow">
            <a:avLst>
              <a:gd name="adj1" fmla="val 50000"/>
              <a:gd name="adj2" fmla="val 3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5105400" y="4876800"/>
            <a:ext cx="76200" cy="990600"/>
          </a:xfrm>
          <a:prstGeom prst="upArrow">
            <a:avLst>
              <a:gd name="adj1" fmla="val 50000"/>
              <a:gd name="adj2" fmla="val 3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7907338" cy="76200"/>
          </a:xfrm>
        </p:spPr>
        <p:txBody>
          <a:bodyPr/>
          <a:lstStyle/>
          <a:p>
            <a:r>
              <a:rPr lang="ru-RU" sz="3200" b="1">
                <a:solidFill>
                  <a:schemeClr val="accent2"/>
                </a:solidFill>
                <a:cs typeface="Times New Roman" pitchFamily="18" charset="0"/>
              </a:rPr>
              <a:t/>
            </a:r>
            <a:br>
              <a:rPr lang="ru-RU" sz="3200" b="1">
                <a:solidFill>
                  <a:schemeClr val="accent2"/>
                </a:solidFill>
                <a:cs typeface="Times New Roman" pitchFamily="18" charset="0"/>
              </a:rPr>
            </a:br>
            <a:endParaRPr lang="en-US" sz="3200" b="1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Tx/>
              <a:buNone/>
            </a:pPr>
            <a:r>
              <a:rPr lang="ru-RU" sz="3600" b="1">
                <a:cs typeface="Times New Roman" pitchFamily="18" charset="0"/>
              </a:rPr>
              <a:t> </a:t>
            </a:r>
            <a:r>
              <a:rPr lang="ru-RU" b="1">
                <a:solidFill>
                  <a:schemeClr val="accent2"/>
                </a:solidFill>
              </a:rPr>
              <a:t>Литература</a:t>
            </a:r>
          </a:p>
          <a:p>
            <a:pPr>
              <a:buFontTx/>
              <a:buNone/>
            </a:pPr>
            <a:r>
              <a:rPr lang="ru-RU">
                <a:solidFill>
                  <a:schemeClr val="accent2"/>
                </a:solidFill>
              </a:rPr>
              <a:t>А.М.Попов </a:t>
            </a:r>
            <a:r>
              <a:rPr lang="en-US">
                <a:solidFill>
                  <a:schemeClr val="accent2"/>
                </a:solidFill>
              </a:rPr>
              <a:t>“</a:t>
            </a:r>
            <a:r>
              <a:rPr lang="ru-RU">
                <a:solidFill>
                  <a:schemeClr val="accent2"/>
                </a:solidFill>
              </a:rPr>
              <a:t>Вычислительные нанотехнологии</a:t>
            </a:r>
            <a:r>
              <a:rPr lang="en-US">
                <a:solidFill>
                  <a:schemeClr val="accent2"/>
                </a:solidFill>
              </a:rPr>
              <a:t>”</a:t>
            </a:r>
            <a:r>
              <a:rPr lang="ru-RU">
                <a:solidFill>
                  <a:schemeClr val="accent2"/>
                </a:solidFill>
              </a:rPr>
              <a:t>. Учебное пособие.</a:t>
            </a:r>
          </a:p>
          <a:p>
            <a:pPr>
              <a:buFontTx/>
              <a:buNone/>
            </a:pPr>
            <a:r>
              <a:rPr lang="ru-RU">
                <a:solidFill>
                  <a:schemeClr val="accent2"/>
                </a:solidFill>
              </a:rPr>
              <a:t>М.</a:t>
            </a:r>
            <a:r>
              <a:rPr lang="en-US">
                <a:solidFill>
                  <a:schemeClr val="accent2"/>
                </a:solidFill>
              </a:rPr>
              <a:t>:</a:t>
            </a:r>
            <a:r>
              <a:rPr lang="ru-RU">
                <a:solidFill>
                  <a:schemeClr val="accent2"/>
                </a:solidFill>
              </a:rPr>
              <a:t> МАКС пресс, 2009, 280с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2362200"/>
            <a:ext cx="9144000" cy="253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700">
                <a:latin typeface="Times New Roman" pitchFamily="18" charset="0"/>
                <a:cs typeface="Times New Roman" pitchFamily="18" charset="0"/>
              </a:rPr>
              <a:t>        </a:t>
            </a:r>
            <a:r>
              <a:rPr lang="ru-RU" sz="3200" b="1">
                <a:solidFill>
                  <a:schemeClr val="hlink"/>
                </a:solidFill>
                <a:cs typeface="Times New Roman" pitchFamily="18" charset="0"/>
              </a:rPr>
              <a:t>А.М. Попов.-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3200" b="1">
                <a:solidFill>
                  <a:schemeClr val="hlink"/>
                </a:solidFill>
                <a:cs typeface="Times New Roman" pitchFamily="18" charset="0"/>
              </a:rPr>
              <a:t>Вычислительные нанотехнологии: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3200" b="1">
                <a:solidFill>
                  <a:schemeClr val="hlink"/>
                </a:solidFill>
                <a:cs typeface="Times New Roman" pitchFamily="18" charset="0"/>
              </a:rPr>
              <a:t>Учебное пособие.-М.: КНОРУС, 2014 – 314c.</a:t>
            </a:r>
          </a:p>
          <a:p>
            <a:pPr eaLnBrk="0" hangingPunct="0">
              <a:tabLst>
                <a:tab pos="457200" algn="l"/>
              </a:tabLst>
            </a:pPr>
            <a:r>
              <a:rPr lang="ru-RU" sz="3200" b="1">
                <a:solidFill>
                  <a:schemeClr val="hlink"/>
                </a:solidFill>
                <a:cs typeface="Times New Roman" pitchFamily="18" charset="0"/>
              </a:rPr>
              <a:t>ISBN 978-5-406-00560-6</a:t>
            </a:r>
          </a:p>
          <a:p>
            <a:pPr eaLnBrk="0" hangingPunct="0">
              <a:tabLst>
                <a:tab pos="457200" algn="l"/>
              </a:tabLst>
            </a:pPr>
            <a:endParaRPr lang="ru-RU" sz="3200" b="1">
              <a:solidFill>
                <a:schemeClr val="hlink"/>
              </a:solidFill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5105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70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b="1">
                <a:cs typeface="Times New Roman" pitchFamily="18" charset="0"/>
              </a:rPr>
              <a:t>Handbook of Theoretical and Computational Nanotechnology / Rieth M., Schommers W. [et al.]. American Scientific Publishers, 2006. In 10 vols.</a:t>
            </a:r>
          </a:p>
          <a:p>
            <a:pPr eaLnBrk="0" hangingPunct="0"/>
            <a:endParaRPr lang="ru-RU" sz="20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450138"/>
          </a:xfrm>
          <a:noFill/>
          <a:ln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Dirac opinion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68475"/>
            <a:ext cx="80772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68475"/>
            <a:ext cx="80772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>
                <a:solidFill>
                  <a:schemeClr val="accent2"/>
                </a:solidFill>
              </a:rPr>
              <a:t>Особенность нанотехнологий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</a:rPr>
              <a:t>Создание зернистой, кластерной структуры материала на молекулярном уровне – существенно изменяет физические свойства материалов</a:t>
            </a:r>
            <a:endParaRPr lang="en-US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FF0000"/>
                </a:solidFill>
              </a:rPr>
              <a:t>Размер зерен</a:t>
            </a:r>
            <a:r>
              <a:rPr lang="ru-RU" sz="1600" b="1">
                <a:solidFill>
                  <a:schemeClr val="accent2"/>
                </a:solidFill>
              </a:rPr>
              <a:t> – 1-100нм и свойства их границ имеют </a:t>
            </a:r>
            <a:r>
              <a:rPr lang="ru-RU" sz="1600" b="1">
                <a:solidFill>
                  <a:srgbClr val="FF0000"/>
                </a:solidFill>
              </a:rPr>
              <a:t>принципиальное значение</a:t>
            </a:r>
            <a:r>
              <a:rPr lang="ru-RU" sz="1600" b="1">
                <a:solidFill>
                  <a:schemeClr val="accent2"/>
                </a:solidFill>
              </a:rPr>
              <a:t> и определяют отличие от объемных материалов</a:t>
            </a:r>
            <a:endParaRPr lang="en-US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>
                <a:solidFill>
                  <a:srgbClr val="FF0000"/>
                </a:solidFill>
              </a:rPr>
              <a:t>Электрическая проводимость</a:t>
            </a:r>
            <a:r>
              <a:rPr lang="ru-RU" sz="1600" b="1">
                <a:solidFill>
                  <a:schemeClr val="accent2"/>
                </a:solidFill>
              </a:rPr>
              <a:t>, твердость, теплопроводность </a:t>
            </a:r>
            <a:r>
              <a:rPr lang="ru-RU" sz="1600" b="1">
                <a:solidFill>
                  <a:srgbClr val="FF0000"/>
                </a:solidFill>
              </a:rPr>
              <a:t>определяются</a:t>
            </a:r>
            <a:r>
              <a:rPr lang="ru-RU" sz="1600" b="1">
                <a:solidFill>
                  <a:schemeClr val="accent2"/>
                </a:solidFill>
              </a:rPr>
              <a:t> не только свойствами объемного материала, но и геометрией и </a:t>
            </a:r>
            <a:r>
              <a:rPr lang="ru-RU" sz="1600" b="1">
                <a:solidFill>
                  <a:srgbClr val="FF0000"/>
                </a:solidFill>
              </a:rPr>
              <a:t>размером составляющих его частей в нанометры</a:t>
            </a:r>
            <a:endParaRPr lang="en-US" sz="16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ru-RU" sz="1600" b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</a:rPr>
              <a:t>Выращивание структуры за счет фазовых переходов</a:t>
            </a:r>
            <a:r>
              <a:rPr lang="en-US" sz="1600" b="1">
                <a:solidFill>
                  <a:srgbClr val="FF0000"/>
                </a:solidFill>
              </a:rPr>
              <a:t> !!!</a:t>
            </a:r>
          </a:p>
          <a:p>
            <a:pPr>
              <a:lnSpc>
                <a:spcPct val="80000"/>
              </a:lnSpc>
            </a:pPr>
            <a:endParaRPr lang="ru-RU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</a:rPr>
              <a:t>Изменение свойств определяется соотношением сил взаимодействия между атомами внутри кластера и силами действующими на приграничные атомы</a:t>
            </a:r>
            <a:endParaRPr lang="en-US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1600" b="1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600" b="1">
                <a:solidFill>
                  <a:schemeClr val="accent2"/>
                </a:solidFill>
              </a:rPr>
              <a:t>Технология тонких пленок. Малая толщина определяет возникновение зернистой структуры. Важны квантовые эффекты.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81000" y="3313113"/>
          <a:ext cx="2673350" cy="3351212"/>
        </p:xfrm>
        <a:graphic>
          <a:graphicData uri="http://schemas.openxmlformats.org/presentationml/2006/ole">
            <p:oleObj spid="_x0000_s46082" name="Bitmap Image" r:id="rId3" imgW="3524742" imgH="4420217" progId="Paint.Picture">
              <p:embed/>
            </p:oleObj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648200" y="4191000"/>
          <a:ext cx="2838450" cy="1957388"/>
        </p:xfrm>
        <a:graphic>
          <a:graphicData uri="http://schemas.openxmlformats.org/presentationml/2006/ole">
            <p:oleObj spid="_x0000_s46083" name="Bitmap Image" r:id="rId4" imgW="4657143" imgH="3209524" progId="Paint.Picture">
              <p:embed/>
            </p:oleObj>
          </a:graphicData>
        </a:graphic>
      </p:graphicFrame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52400" y="381000"/>
            <a:ext cx="8763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66FFCC"/>
                </a:solidFill>
              </a:rPr>
              <a:t>Сформированные магнитные наноструктуры. Стэнфордский университет.</a:t>
            </a:r>
            <a:endParaRPr lang="en-US" sz="3200" b="1">
              <a:solidFill>
                <a:srgbClr val="66FFCC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0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574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9" name="Text Box 2051"/>
          <p:cNvSpPr txBox="1">
            <a:spLocks noChangeArrowheads="1"/>
          </p:cNvSpPr>
          <p:nvPr/>
        </p:nvSpPr>
        <p:spPr bwMode="auto">
          <a:xfrm>
            <a:off x="898525" y="6461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060" name="Text Box 2052"/>
          <p:cNvSpPr txBox="1">
            <a:spLocks noChangeArrowheads="1"/>
          </p:cNvSpPr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Фазовый переход в молекулярной структуре – путь к новым молекулярным переключателям.</a:t>
            </a:r>
          </a:p>
          <a:p>
            <a:endParaRPr lang="ru-RU" sz="2400" b="1">
              <a:solidFill>
                <a:srgbClr val="FF0000"/>
              </a:solidFill>
            </a:endParaRPr>
          </a:p>
          <a:p>
            <a:r>
              <a:rPr lang="ru-RU" b="1">
                <a:solidFill>
                  <a:schemeClr val="accent2"/>
                </a:solidFill>
              </a:rPr>
              <a:t>Фазовый переход в молекулярной структуре – аморфный углерод (неупорядочная структура) в кристаллический графит.Электрическое сопротивление меняется на 4 порядка. Создание памяти основанной на фазовых переходах. </a:t>
            </a:r>
            <a:r>
              <a:rPr lang="en-US" b="1">
                <a:solidFill>
                  <a:schemeClr val="accent2"/>
                </a:solidFill>
              </a:rPr>
              <a:t>IBM </a:t>
            </a:r>
            <a:r>
              <a:rPr lang="ru-RU" b="1">
                <a:solidFill>
                  <a:schemeClr val="accent2"/>
                </a:solidFill>
              </a:rPr>
              <a:t>Цюрих.</a:t>
            </a:r>
            <a:endParaRPr lang="en-US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Задачи нанотехнологий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Технологические пределы объемных материалов</a:t>
            </a:r>
          </a:p>
          <a:p>
            <a:pPr>
              <a:lnSpc>
                <a:spcPct val="90000"/>
              </a:lnSpc>
            </a:pPr>
            <a:r>
              <a:rPr lang="ru-RU" sz="2800"/>
              <a:t>Наноструктуированные материалы.</a:t>
            </a:r>
          </a:p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FF0000"/>
                </a:solidFill>
              </a:rPr>
              <a:t>Механические, электрические и магнитные свойства зависят от </a:t>
            </a:r>
            <a:r>
              <a:rPr lang="ru-RU" sz="2800">
                <a:solidFill>
                  <a:schemeClr val="accent2"/>
                </a:solidFill>
              </a:rPr>
              <a:t>формы и размера</a:t>
            </a:r>
            <a:r>
              <a:rPr lang="ru-RU" sz="2800" b="1">
                <a:solidFill>
                  <a:srgbClr val="FF0000"/>
                </a:solidFill>
              </a:rPr>
              <a:t> частиц составляющих материал.</a:t>
            </a:r>
          </a:p>
          <a:p>
            <a:pPr>
              <a:lnSpc>
                <a:spcPct val="90000"/>
              </a:lnSpc>
            </a:pPr>
            <a:r>
              <a:rPr lang="ru-RU" sz="2800"/>
              <a:t>Необходимость сборки устройств на молекулярном уровне.</a:t>
            </a:r>
          </a:p>
          <a:p>
            <a:pPr>
              <a:lnSpc>
                <a:spcPct val="90000"/>
              </a:lnSpc>
            </a:pPr>
            <a:r>
              <a:rPr lang="ru-RU" sz="2800"/>
              <a:t>Углеродные нанотрубки.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2400" b="1">
                <a:solidFill>
                  <a:schemeClr val="accent2"/>
                </a:solidFill>
              </a:rPr>
              <a:t>Г.Бенниг,Г.Рорер.(</a:t>
            </a:r>
            <a:r>
              <a:rPr lang="en-US" sz="2400" b="1">
                <a:solidFill>
                  <a:schemeClr val="accent2"/>
                </a:solidFill>
              </a:rPr>
              <a:t>IBM). </a:t>
            </a:r>
            <a:r>
              <a:rPr lang="ru-RU" sz="2400" b="1">
                <a:solidFill>
                  <a:schemeClr val="accent2"/>
                </a:solidFill>
              </a:rPr>
              <a:t>Нобелевская премия 1986г. Сканирующий туннельный микроскоп – видит атомы. Разрешающая способность – </a:t>
            </a:r>
            <a:r>
              <a:rPr lang="en-US" sz="2400" b="1">
                <a:solidFill>
                  <a:schemeClr val="accent2"/>
                </a:solidFill>
              </a:rPr>
              <a:t>0.00</a:t>
            </a:r>
            <a:r>
              <a:rPr lang="ru-RU" sz="2400" b="1">
                <a:solidFill>
                  <a:schemeClr val="accent2"/>
                </a:solidFill>
              </a:rPr>
              <a:t>1</a:t>
            </a:r>
            <a:r>
              <a:rPr lang="en-US" sz="2400" b="1">
                <a:solidFill>
                  <a:schemeClr val="accent2"/>
                </a:solidFill>
              </a:rPr>
              <a:t>nm</a:t>
            </a:r>
            <a:endParaRPr lang="ru-RU" sz="2400" b="1">
              <a:solidFill>
                <a:schemeClr val="accent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2895600"/>
            <a:ext cx="2362200" cy="3429000"/>
          </a:xfrm>
          <a:noFill/>
          <a:ln/>
        </p:spPr>
      </p:pic>
      <p:pic>
        <p:nvPicPr>
          <p:cNvPr id="12292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2133600"/>
            <a:ext cx="3249613" cy="2057400"/>
          </a:xfrm>
          <a:noFill/>
          <a:ln/>
        </p:spPr>
      </p:pic>
      <p:pic>
        <p:nvPicPr>
          <p:cNvPr id="12293" name="Picture 5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912813" y="4495800"/>
            <a:ext cx="2613025" cy="1828800"/>
          </a:xfrm>
          <a:noFill/>
          <a:ln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284663" y="2781300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>
                <a:latin typeface="Times New Roman" pitchFamily="18" charset="0"/>
              </a:rPr>
              <a:t>игла</a:t>
            </a: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4787900" y="3141663"/>
            <a:ext cx="1689100" cy="1049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572000" y="4673600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образец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56550" y="1844675"/>
            <a:ext cx="10080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</a:rPr>
              <a:t>Ток туннелирования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080375" y="4122738"/>
            <a:ext cx="1095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</a:rPr>
              <a:t>потенциал</a:t>
            </a: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 flipV="1">
            <a:off x="7885113" y="4005263"/>
            <a:ext cx="144462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2743200"/>
            <a:ext cx="838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8137525" y="446087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1-2 V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8289925" y="3089275"/>
            <a:ext cx="874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~2pA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470525" y="2133600"/>
            <a:ext cx="2114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Схема СТМ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212725" y="2224088"/>
            <a:ext cx="735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latin typeface="Times New Roman" pitchFamily="18" charset="0"/>
              </a:rPr>
              <a:t>СТМ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60325" y="29718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</a:rPr>
              <a:t>Вычисления,</a:t>
            </a:r>
            <a:r>
              <a:rPr lang="ru-RU" sz="2000">
                <a:latin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</a:rPr>
              <a:t>DFT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</TotalTime>
  <Words>1422</Words>
  <Application>Microsoft PowerPoint</Application>
  <PresentationFormat>Экран (4:3)</PresentationFormat>
  <Paragraphs>261</Paragraphs>
  <Slides>38</Slides>
  <Notes>0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7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Times New Roman</vt:lpstr>
      <vt:lpstr>Default Design</vt:lpstr>
      <vt:lpstr>Точечный рисунок</vt:lpstr>
      <vt:lpstr>Adobe Photoshop Image</vt:lpstr>
      <vt:lpstr>Lotus Freelance 9 Drawing</vt:lpstr>
      <vt:lpstr>Microsoft PowerPoint Slide</vt:lpstr>
      <vt:lpstr>Microsoft Equation 3.0</vt:lpstr>
      <vt:lpstr>Micrografx Designer 6.0 Drawing</vt:lpstr>
      <vt:lpstr>Bitmap Image</vt:lpstr>
      <vt:lpstr>Вычислительные нанотехнологии</vt:lpstr>
      <vt:lpstr>1. Введение</vt:lpstr>
      <vt:lpstr>Слайд 3</vt:lpstr>
      <vt:lpstr>Слайд 4</vt:lpstr>
      <vt:lpstr>Особенность нанотехнологий</vt:lpstr>
      <vt:lpstr>Слайд 6</vt:lpstr>
      <vt:lpstr>Слайд 7</vt:lpstr>
      <vt:lpstr>Задачи нанотехнологий</vt:lpstr>
      <vt:lpstr>Г.Бенниг,Г.Рорер.(IBM). Нобелевская премия 1986г. Сканирующий туннельный микроскоп – видит атомы. Разрешающая способность – 0.001nm</vt:lpstr>
      <vt:lpstr>Задачи нанотехнологий. Квантовые точки. Гетерогенные структуры полупроводников</vt:lpstr>
      <vt:lpstr>Задачи нанотехнологий. Молекулярная электроника.</vt:lpstr>
      <vt:lpstr>Создание микросхем для суперкомпьютеров</vt:lpstr>
      <vt:lpstr>Масштабируемость площади ячейки INTEL</vt:lpstr>
      <vt:lpstr>Биомедицина</vt:lpstr>
      <vt:lpstr>Слайд 15</vt:lpstr>
      <vt:lpstr>Нанохимия</vt:lpstr>
      <vt:lpstr>Вычислительные нанотехнологии</vt:lpstr>
      <vt:lpstr>I. Квантовый уровень</vt:lpstr>
      <vt:lpstr>Квантовый уровень.  Вычислительные модели “из первых принципов” для наносистем</vt:lpstr>
      <vt:lpstr>Вычисления “из первых принципов” и нанотехнологии: понимание и предсказание новых свойств наноструктуированных материалов. Некоторые примеры.</vt:lpstr>
      <vt:lpstr> Почему параллельные вычисления принципиально важны? Пример моделирования молекулярного переключателя. Смена положения атомов водорода в полости молекулы нафталоцианина не меняет геометрию молекулы. Расчет на Blue Gene/P (МГУ) </vt:lpstr>
      <vt:lpstr>Для создания инновационных диэлектриков в суперкомпьютерах IBM  и Intel, применяют гафний, кислород и кремний. Новая технология  2008 года.  Для моделирования состава диэлектрика использовался суперкомпьютер Blue Gene/L с 4096 процессорами компании IBM, в Цюрихе. </vt:lpstr>
      <vt:lpstr>Алгоритмы FPMD</vt:lpstr>
      <vt:lpstr>Уравнения CPMD. Вычисления на BG/P в МГУ</vt:lpstr>
      <vt:lpstr>Стратегии параллельных вычислений</vt:lpstr>
      <vt:lpstr>Моделирование нового типа молекулярных переключателей</vt:lpstr>
      <vt:lpstr>Слайд 27</vt:lpstr>
      <vt:lpstr>II. Уровень классической молекулярной динамики со связями. Методы Монте-Карло.</vt:lpstr>
      <vt:lpstr>Нанолитография. Моделирование технологий на мезомасштабе методом Монте Карло. Моделирование электронной структуры привело к формированию связей в  макромолекуле. Теперь – нет описания электронов. Силы Ван-дер-Ваальса.</vt:lpstr>
      <vt:lpstr>Этапы литографического процесса.</vt:lpstr>
      <vt:lpstr>Необходимость молекулярного моделирования наноуровня </vt:lpstr>
      <vt:lpstr>Мезомасштабная 3D решетчатая модель </vt:lpstr>
      <vt:lpstr>Молекулярное моделирование процесса реакции-диффузии в полимере методом Монте-Карло. Нанолитография. </vt:lpstr>
      <vt:lpstr>III. Нелинейные модели сплошной среды Модель сплошной среды  для задачи оптической литографии</vt:lpstr>
      <vt:lpstr>Согласованные многомасштабные модели</vt:lpstr>
      <vt:lpstr> </vt:lpstr>
      <vt:lpstr>Слайд 37</vt:lpstr>
      <vt:lpstr>Dirac opinion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</dc:creator>
  <cp:lastModifiedBy>Nina</cp:lastModifiedBy>
  <cp:revision>28</cp:revision>
  <cp:lastPrinted>1601-01-01T00:00:00Z</cp:lastPrinted>
  <dcterms:created xsi:type="dcterms:W3CDTF">1601-01-01T00:00:00Z</dcterms:created>
  <dcterms:modified xsi:type="dcterms:W3CDTF">2021-02-08T07:38:58Z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